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33" r:id="rId2"/>
  </p:sldMasterIdLst>
  <p:notesMasterIdLst>
    <p:notesMasterId r:id="rId22"/>
  </p:notesMasterIdLst>
  <p:handoutMasterIdLst>
    <p:handoutMasterId r:id="rId23"/>
  </p:handoutMasterIdLst>
  <p:sldIdLst>
    <p:sldId id="390" r:id="rId3"/>
    <p:sldId id="435" r:id="rId4"/>
    <p:sldId id="414" r:id="rId5"/>
    <p:sldId id="419" r:id="rId6"/>
    <p:sldId id="408" r:id="rId7"/>
    <p:sldId id="436" r:id="rId8"/>
    <p:sldId id="416" r:id="rId9"/>
    <p:sldId id="417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0" r:id="rId18"/>
    <p:sldId id="441" r:id="rId19"/>
    <p:sldId id="449" r:id="rId20"/>
    <p:sldId id="432" r:id="rId21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er van Rooyen" initials="PvR" lastIdx="1" clrIdx="0"/>
  <p:cmAuthor id="1" name="Delana" initials="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  <a:srgbClr val="1674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1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D3A25-822F-4109-9147-762E40ADD92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97AC5849-DBA3-4490-97D0-497614889A9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E58A0234-8C91-4B6F-88AA-84DFB7C66B9C}" type="par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1EA7ED19-F0F6-4C37-8F1C-2F1485F92C5B}" type="sib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96C3A8B-25EE-41A5-A1E2-2A779F3BAE3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CA3C6DF9-2932-429E-B71A-DE59CBC9369D}" type="par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3C99FB9E-0687-47E5-B4CF-C24C853AA3CE}" type="sib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6F5C4B9F-D09D-4FAF-AC9F-46B9A2CF75D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3: Quantify EWRs and changes in Ecosystem Services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AF2D8166-84E5-4E24-A635-53DDEF63AB57}" type="par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CD2A7DD-CE76-489C-A63A-6FCA3B3CDD63}" type="sib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E1E3DE66-05C7-4290-815D-84E598EFC8C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01CC55C-277C-4E31-9588-240A4B5328AA}" type="par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ABD384B3-BE4E-4780-A5B2-F2BC499DD6F4}" type="sib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4B4CD7A-1476-43A1-89C7-1F11321FDED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143799D1-D66D-416C-9363-4AF10827DF2A}" type="par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A55328E-5B86-4B57-BB1D-E8853008AEC2}" type="sib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4CBF7E20-D64E-4E48-A472-65A1F5AF098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5: Draft Management Classes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5DEE6FDE-9849-428A-8F12-3C9249E1A974}" type="par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9A6D6C9-2FF2-4724-A211-CF057146205C}" type="sib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C1A3A27D-4A8C-4DAD-A0C7-5EF26219D65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A73D24C-197D-41D6-870E-2BBD73F3414C}" type="par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1A922E1-42FC-4DBF-B389-6032DFAA408C}" type="sib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E226595-BDD5-4A89-9E52-91E0982E75EE}" type="pres">
      <dgm:prSet presAssocID="{9AED3A25-822F-4109-9147-762E40ADD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6CA72E2-AEDB-4FF5-97F7-38CAB940D073}" type="pres">
      <dgm:prSet presAssocID="{E1E3DE66-05C7-4290-815D-84E598EFC8CB}" presName="boxAndChildren" presStyleCnt="0"/>
      <dgm:spPr/>
    </dgm:pt>
    <dgm:pt modelId="{70AEE6A4-CEC1-4D17-B16E-A6AB76F82B57}" type="pres">
      <dgm:prSet presAssocID="{E1E3DE66-05C7-4290-815D-84E598EFC8CB}" presName="parentTextBox" presStyleLbl="node1" presStyleIdx="0" presStyleCnt="7"/>
      <dgm:spPr/>
      <dgm:t>
        <a:bodyPr/>
        <a:lstStyle/>
        <a:p>
          <a:endParaRPr lang="en-ZA"/>
        </a:p>
      </dgm:t>
    </dgm:pt>
    <dgm:pt modelId="{584F341E-D44E-406D-AD7D-E65E27EC4838}" type="pres">
      <dgm:prSet presAssocID="{01A922E1-42FC-4DBF-B389-6032DFAA408C}" presName="sp" presStyleCnt="0"/>
      <dgm:spPr/>
    </dgm:pt>
    <dgm:pt modelId="{50670C99-2611-40F6-8A68-7C1EFD92F31D}" type="pres">
      <dgm:prSet presAssocID="{C1A3A27D-4A8C-4DAD-A0C7-5EF26219D65B}" presName="arrowAndChildren" presStyleCnt="0"/>
      <dgm:spPr/>
    </dgm:pt>
    <dgm:pt modelId="{92CCB063-EC91-44E7-A15E-FF8A4C4DDC86}" type="pres">
      <dgm:prSet presAssocID="{C1A3A27D-4A8C-4DAD-A0C7-5EF26219D65B}" presName="parentTextArrow" presStyleLbl="node1" presStyleIdx="1" presStyleCnt="7"/>
      <dgm:spPr/>
      <dgm:t>
        <a:bodyPr/>
        <a:lstStyle/>
        <a:p>
          <a:endParaRPr lang="en-ZA"/>
        </a:p>
      </dgm:t>
    </dgm:pt>
    <dgm:pt modelId="{297CA12C-60B8-4C21-BCB1-54AD05DCE368}" type="pres">
      <dgm:prSet presAssocID="{09A6D6C9-2FF2-4724-A211-CF057146205C}" presName="sp" presStyleCnt="0"/>
      <dgm:spPr/>
    </dgm:pt>
    <dgm:pt modelId="{21BDCA20-281C-467D-B92C-5113DB390AA1}" type="pres">
      <dgm:prSet presAssocID="{4CBF7E20-D64E-4E48-A472-65A1F5AF0988}" presName="arrowAndChildren" presStyleCnt="0"/>
      <dgm:spPr/>
    </dgm:pt>
    <dgm:pt modelId="{8EC21FBD-A0F6-4ED3-A6EE-0A269359EB7D}" type="pres">
      <dgm:prSet presAssocID="{4CBF7E20-D64E-4E48-A472-65A1F5AF0988}" presName="parentTextArrow" presStyleLbl="node1" presStyleIdx="2" presStyleCnt="7"/>
      <dgm:spPr/>
      <dgm:t>
        <a:bodyPr/>
        <a:lstStyle/>
        <a:p>
          <a:endParaRPr lang="en-ZA"/>
        </a:p>
      </dgm:t>
    </dgm:pt>
    <dgm:pt modelId="{5097D5B9-3430-4A07-9E40-D9E94BDEE240}" type="pres">
      <dgm:prSet presAssocID="{8A55328E-5B86-4B57-BB1D-E8853008AEC2}" presName="sp" presStyleCnt="0"/>
      <dgm:spPr/>
    </dgm:pt>
    <dgm:pt modelId="{2A495611-773A-4F51-9364-B1681ECA25FA}" type="pres">
      <dgm:prSet presAssocID="{84B4CD7A-1476-43A1-89C7-1F11321FDED9}" presName="arrowAndChildren" presStyleCnt="0"/>
      <dgm:spPr/>
    </dgm:pt>
    <dgm:pt modelId="{684C944B-3E90-4D4E-8425-19E06C996C1F}" type="pres">
      <dgm:prSet presAssocID="{84B4CD7A-1476-43A1-89C7-1F11321FDED9}" presName="parentTextArrow" presStyleLbl="node1" presStyleIdx="3" presStyleCnt="7"/>
      <dgm:spPr/>
      <dgm:t>
        <a:bodyPr/>
        <a:lstStyle/>
        <a:p>
          <a:endParaRPr lang="en-ZA"/>
        </a:p>
      </dgm:t>
    </dgm:pt>
    <dgm:pt modelId="{A7E43AD8-17D8-4C03-A826-782735C63681}" type="pres">
      <dgm:prSet presAssocID="{BCD2A7DD-CE76-489C-A63A-6FCA3B3CDD63}" presName="sp" presStyleCnt="0"/>
      <dgm:spPr/>
    </dgm:pt>
    <dgm:pt modelId="{3F5146D1-6322-414E-8A5B-CD1D8B627F80}" type="pres">
      <dgm:prSet presAssocID="{6F5C4B9F-D09D-4FAF-AC9F-46B9A2CF75D6}" presName="arrowAndChildren" presStyleCnt="0"/>
      <dgm:spPr/>
    </dgm:pt>
    <dgm:pt modelId="{C24F73F5-020C-4D9E-A3C5-4C2BA88EFC25}" type="pres">
      <dgm:prSet presAssocID="{6F5C4B9F-D09D-4FAF-AC9F-46B9A2CF75D6}" presName="parentTextArrow" presStyleLbl="node1" presStyleIdx="4" presStyleCnt="7"/>
      <dgm:spPr/>
      <dgm:t>
        <a:bodyPr/>
        <a:lstStyle/>
        <a:p>
          <a:endParaRPr lang="en-ZA"/>
        </a:p>
      </dgm:t>
    </dgm:pt>
    <dgm:pt modelId="{A9FAE2C3-0D20-4E3C-AC7D-04F296E91870}" type="pres">
      <dgm:prSet presAssocID="{3C99FB9E-0687-47E5-B4CF-C24C853AA3CE}" presName="sp" presStyleCnt="0"/>
      <dgm:spPr/>
    </dgm:pt>
    <dgm:pt modelId="{A8D08FC3-53F6-4B81-B5E6-85162866632A}" type="pres">
      <dgm:prSet presAssocID="{896C3A8B-25EE-41A5-A1E2-2A779F3BAE3F}" presName="arrowAndChildren" presStyleCnt="0"/>
      <dgm:spPr/>
    </dgm:pt>
    <dgm:pt modelId="{CE847B37-6D19-43E3-9659-EF7C62624C23}" type="pres">
      <dgm:prSet presAssocID="{896C3A8B-25EE-41A5-A1E2-2A779F3BAE3F}" presName="parentTextArrow" presStyleLbl="node1" presStyleIdx="5" presStyleCnt="7"/>
      <dgm:spPr/>
      <dgm:t>
        <a:bodyPr/>
        <a:lstStyle/>
        <a:p>
          <a:endParaRPr lang="en-ZA"/>
        </a:p>
      </dgm:t>
    </dgm:pt>
    <dgm:pt modelId="{1C05CC98-07E3-4270-9A50-5ECF1344C4FF}" type="pres">
      <dgm:prSet presAssocID="{1EA7ED19-F0F6-4C37-8F1C-2F1485F92C5B}" presName="sp" presStyleCnt="0"/>
      <dgm:spPr/>
    </dgm:pt>
    <dgm:pt modelId="{6D22C6EC-C3D1-413B-BDAD-C210E11642B7}" type="pres">
      <dgm:prSet presAssocID="{97AC5849-DBA3-4490-97D0-497614889A9B}" presName="arrowAndChildren" presStyleCnt="0"/>
      <dgm:spPr/>
    </dgm:pt>
    <dgm:pt modelId="{A19471C5-63D2-42A3-BF3A-7D30636113F1}" type="pres">
      <dgm:prSet presAssocID="{97AC5849-DBA3-4490-97D0-497614889A9B}" presName="parentTextArrow" presStyleLbl="node1" presStyleIdx="6" presStyleCnt="7"/>
      <dgm:spPr/>
      <dgm:t>
        <a:bodyPr/>
        <a:lstStyle/>
        <a:p>
          <a:endParaRPr lang="en-ZA"/>
        </a:p>
      </dgm:t>
    </dgm:pt>
  </dgm:ptLst>
  <dgm:cxnLst>
    <dgm:cxn modelId="{6C167F0D-BA24-4285-A7AC-C2C9CD56D435}" type="presOf" srcId="{C1A3A27D-4A8C-4DAD-A0C7-5EF26219D65B}" destId="{92CCB063-EC91-44E7-A15E-FF8A4C4DDC86}" srcOrd="0" destOrd="0" presId="urn:microsoft.com/office/officeart/2005/8/layout/process4"/>
    <dgm:cxn modelId="{41043035-FCEE-4779-9080-121351F2F4E5}" srcId="{9AED3A25-822F-4109-9147-762E40ADD92D}" destId="{E1E3DE66-05C7-4290-815D-84E598EFC8CB}" srcOrd="6" destOrd="0" parTransId="{001CC55C-277C-4E31-9588-240A4B5328AA}" sibTransId="{ABD384B3-BE4E-4780-A5B2-F2BC499DD6F4}"/>
    <dgm:cxn modelId="{F78CE34F-9975-46E6-9C7B-43B627367E5D}" srcId="{9AED3A25-822F-4109-9147-762E40ADD92D}" destId="{C1A3A27D-4A8C-4DAD-A0C7-5EF26219D65B}" srcOrd="5" destOrd="0" parTransId="{0A73D24C-197D-41D6-870E-2BBD73F3414C}" sibTransId="{01A922E1-42FC-4DBF-B389-6032DFAA408C}"/>
    <dgm:cxn modelId="{03E4BEE4-9820-4FC1-B0C4-3D164B6F64F0}" type="presOf" srcId="{E1E3DE66-05C7-4290-815D-84E598EFC8CB}" destId="{70AEE6A4-CEC1-4D17-B16E-A6AB76F82B57}" srcOrd="0" destOrd="0" presId="urn:microsoft.com/office/officeart/2005/8/layout/process4"/>
    <dgm:cxn modelId="{6F3BB218-1B21-4D50-B6B5-AEBF09D78863}" srcId="{9AED3A25-822F-4109-9147-762E40ADD92D}" destId="{97AC5849-DBA3-4490-97D0-497614889A9B}" srcOrd="0" destOrd="0" parTransId="{E58A0234-8C91-4B6F-88AA-84DFB7C66B9C}" sibTransId="{1EA7ED19-F0F6-4C37-8F1C-2F1485F92C5B}"/>
    <dgm:cxn modelId="{D2F222C5-4B11-4302-B20D-27F8B154246C}" srcId="{9AED3A25-822F-4109-9147-762E40ADD92D}" destId="{896C3A8B-25EE-41A5-A1E2-2A779F3BAE3F}" srcOrd="1" destOrd="0" parTransId="{CA3C6DF9-2932-429E-B71A-DE59CBC9369D}" sibTransId="{3C99FB9E-0687-47E5-B4CF-C24C853AA3CE}"/>
    <dgm:cxn modelId="{BB3DD91D-1C00-46CE-9B62-796FD1BF3E68}" type="presOf" srcId="{9AED3A25-822F-4109-9147-762E40ADD92D}" destId="{BE226595-BDD5-4A89-9E52-91E0982E75EE}" srcOrd="0" destOrd="0" presId="urn:microsoft.com/office/officeart/2005/8/layout/process4"/>
    <dgm:cxn modelId="{1132F40D-21EB-4F4A-B16A-6158F10F39C9}" type="presOf" srcId="{6F5C4B9F-D09D-4FAF-AC9F-46B9A2CF75D6}" destId="{C24F73F5-020C-4D9E-A3C5-4C2BA88EFC25}" srcOrd="0" destOrd="0" presId="urn:microsoft.com/office/officeart/2005/8/layout/process4"/>
    <dgm:cxn modelId="{984D6A68-5519-475E-91EE-75C1086F8EB5}" srcId="{9AED3A25-822F-4109-9147-762E40ADD92D}" destId="{84B4CD7A-1476-43A1-89C7-1F11321FDED9}" srcOrd="3" destOrd="0" parTransId="{143799D1-D66D-416C-9363-4AF10827DF2A}" sibTransId="{8A55328E-5B86-4B57-BB1D-E8853008AEC2}"/>
    <dgm:cxn modelId="{C6D7A9BF-E1BD-4C36-98DC-704CC5C9E4A7}" srcId="{9AED3A25-822F-4109-9147-762E40ADD92D}" destId="{6F5C4B9F-D09D-4FAF-AC9F-46B9A2CF75D6}" srcOrd="2" destOrd="0" parTransId="{AF2D8166-84E5-4E24-A635-53DDEF63AB57}" sibTransId="{BCD2A7DD-CE76-489C-A63A-6FCA3B3CDD63}"/>
    <dgm:cxn modelId="{B17F56C3-4030-497A-B4FF-B59325B45DC5}" type="presOf" srcId="{896C3A8B-25EE-41A5-A1E2-2A779F3BAE3F}" destId="{CE847B37-6D19-43E3-9659-EF7C62624C23}" srcOrd="0" destOrd="0" presId="urn:microsoft.com/office/officeart/2005/8/layout/process4"/>
    <dgm:cxn modelId="{0293549C-8B6A-4932-9523-CE4383C72F58}" type="presOf" srcId="{97AC5849-DBA3-4490-97D0-497614889A9B}" destId="{A19471C5-63D2-42A3-BF3A-7D30636113F1}" srcOrd="0" destOrd="0" presId="urn:microsoft.com/office/officeart/2005/8/layout/process4"/>
    <dgm:cxn modelId="{D549678C-8622-4F18-AC17-B8A2BD388A15}" srcId="{9AED3A25-822F-4109-9147-762E40ADD92D}" destId="{4CBF7E20-D64E-4E48-A472-65A1F5AF0988}" srcOrd="4" destOrd="0" parTransId="{5DEE6FDE-9849-428A-8F12-3C9249E1A974}" sibTransId="{09A6D6C9-2FF2-4724-A211-CF057146205C}"/>
    <dgm:cxn modelId="{812C38E3-AA3D-4D89-93D9-5D3FA946892A}" type="presOf" srcId="{84B4CD7A-1476-43A1-89C7-1F11321FDED9}" destId="{684C944B-3E90-4D4E-8425-19E06C996C1F}" srcOrd="0" destOrd="0" presId="urn:microsoft.com/office/officeart/2005/8/layout/process4"/>
    <dgm:cxn modelId="{D78D3012-582C-4C2B-9DBD-BF6B84935F78}" type="presOf" srcId="{4CBF7E20-D64E-4E48-A472-65A1F5AF0988}" destId="{8EC21FBD-A0F6-4ED3-A6EE-0A269359EB7D}" srcOrd="0" destOrd="0" presId="urn:microsoft.com/office/officeart/2005/8/layout/process4"/>
    <dgm:cxn modelId="{26329FC3-3D68-4B46-88D7-099F37D3D5A3}" type="presParOf" srcId="{BE226595-BDD5-4A89-9E52-91E0982E75EE}" destId="{F6CA72E2-AEDB-4FF5-97F7-38CAB940D073}" srcOrd="0" destOrd="0" presId="urn:microsoft.com/office/officeart/2005/8/layout/process4"/>
    <dgm:cxn modelId="{FC7B810E-BDAF-4040-B729-83FB2AA5F92B}" type="presParOf" srcId="{F6CA72E2-AEDB-4FF5-97F7-38CAB940D073}" destId="{70AEE6A4-CEC1-4D17-B16E-A6AB76F82B57}" srcOrd="0" destOrd="0" presId="urn:microsoft.com/office/officeart/2005/8/layout/process4"/>
    <dgm:cxn modelId="{4436ED56-20A9-45A1-960F-59DB940EA01C}" type="presParOf" srcId="{BE226595-BDD5-4A89-9E52-91E0982E75EE}" destId="{584F341E-D44E-406D-AD7D-E65E27EC4838}" srcOrd="1" destOrd="0" presId="urn:microsoft.com/office/officeart/2005/8/layout/process4"/>
    <dgm:cxn modelId="{4C3B0B63-6E43-4626-9F5A-52CE11C225B7}" type="presParOf" srcId="{BE226595-BDD5-4A89-9E52-91E0982E75EE}" destId="{50670C99-2611-40F6-8A68-7C1EFD92F31D}" srcOrd="2" destOrd="0" presId="urn:microsoft.com/office/officeart/2005/8/layout/process4"/>
    <dgm:cxn modelId="{5C6B965C-D7DE-4DCD-BED6-6795AA961FC4}" type="presParOf" srcId="{50670C99-2611-40F6-8A68-7C1EFD92F31D}" destId="{92CCB063-EC91-44E7-A15E-FF8A4C4DDC86}" srcOrd="0" destOrd="0" presId="urn:microsoft.com/office/officeart/2005/8/layout/process4"/>
    <dgm:cxn modelId="{8DB500B7-93D0-4D07-9067-6767652A337B}" type="presParOf" srcId="{BE226595-BDD5-4A89-9E52-91E0982E75EE}" destId="{297CA12C-60B8-4C21-BCB1-54AD05DCE368}" srcOrd="3" destOrd="0" presId="urn:microsoft.com/office/officeart/2005/8/layout/process4"/>
    <dgm:cxn modelId="{4AAB9CD3-D15B-434C-A022-F0B8FF6F4AB4}" type="presParOf" srcId="{BE226595-BDD5-4A89-9E52-91E0982E75EE}" destId="{21BDCA20-281C-467D-B92C-5113DB390AA1}" srcOrd="4" destOrd="0" presId="urn:microsoft.com/office/officeart/2005/8/layout/process4"/>
    <dgm:cxn modelId="{FA2B5E3E-7DD3-4239-9A84-D85D290EC45D}" type="presParOf" srcId="{21BDCA20-281C-467D-B92C-5113DB390AA1}" destId="{8EC21FBD-A0F6-4ED3-A6EE-0A269359EB7D}" srcOrd="0" destOrd="0" presId="urn:microsoft.com/office/officeart/2005/8/layout/process4"/>
    <dgm:cxn modelId="{F7A8110B-5F7D-41F0-9DFD-3EFB1F695D90}" type="presParOf" srcId="{BE226595-BDD5-4A89-9E52-91E0982E75EE}" destId="{5097D5B9-3430-4A07-9E40-D9E94BDEE240}" srcOrd="5" destOrd="0" presId="urn:microsoft.com/office/officeart/2005/8/layout/process4"/>
    <dgm:cxn modelId="{3978AA6A-7D38-470C-9AA9-2EB396CB6167}" type="presParOf" srcId="{BE226595-BDD5-4A89-9E52-91E0982E75EE}" destId="{2A495611-773A-4F51-9364-B1681ECA25FA}" srcOrd="6" destOrd="0" presId="urn:microsoft.com/office/officeart/2005/8/layout/process4"/>
    <dgm:cxn modelId="{1E53A81D-1E89-45BB-8537-B021769F2AEE}" type="presParOf" srcId="{2A495611-773A-4F51-9364-B1681ECA25FA}" destId="{684C944B-3E90-4D4E-8425-19E06C996C1F}" srcOrd="0" destOrd="0" presId="urn:microsoft.com/office/officeart/2005/8/layout/process4"/>
    <dgm:cxn modelId="{26ADD9A4-9624-4FF6-B4EC-389E896A7641}" type="presParOf" srcId="{BE226595-BDD5-4A89-9E52-91E0982E75EE}" destId="{A7E43AD8-17D8-4C03-A826-782735C63681}" srcOrd="7" destOrd="0" presId="urn:microsoft.com/office/officeart/2005/8/layout/process4"/>
    <dgm:cxn modelId="{A5EA0425-E414-43CF-BF66-F75D818D4C4B}" type="presParOf" srcId="{BE226595-BDD5-4A89-9E52-91E0982E75EE}" destId="{3F5146D1-6322-414E-8A5B-CD1D8B627F80}" srcOrd="8" destOrd="0" presId="urn:microsoft.com/office/officeart/2005/8/layout/process4"/>
    <dgm:cxn modelId="{41A29362-58B0-4D82-91FF-87AC14BD2871}" type="presParOf" srcId="{3F5146D1-6322-414E-8A5B-CD1D8B627F80}" destId="{C24F73F5-020C-4D9E-A3C5-4C2BA88EFC25}" srcOrd="0" destOrd="0" presId="urn:microsoft.com/office/officeart/2005/8/layout/process4"/>
    <dgm:cxn modelId="{92BE5C77-4FA0-47F0-BA4F-2320AF0F507B}" type="presParOf" srcId="{BE226595-BDD5-4A89-9E52-91E0982E75EE}" destId="{A9FAE2C3-0D20-4E3C-AC7D-04F296E91870}" srcOrd="9" destOrd="0" presId="urn:microsoft.com/office/officeart/2005/8/layout/process4"/>
    <dgm:cxn modelId="{7888C7F0-C4A8-437E-9A81-FA2301E9E1E3}" type="presParOf" srcId="{BE226595-BDD5-4A89-9E52-91E0982E75EE}" destId="{A8D08FC3-53F6-4B81-B5E6-85162866632A}" srcOrd="10" destOrd="0" presId="urn:microsoft.com/office/officeart/2005/8/layout/process4"/>
    <dgm:cxn modelId="{10D3B4C4-5936-49C7-A332-4478DF55DBEC}" type="presParOf" srcId="{A8D08FC3-53F6-4B81-B5E6-85162866632A}" destId="{CE847B37-6D19-43E3-9659-EF7C62624C23}" srcOrd="0" destOrd="0" presId="urn:microsoft.com/office/officeart/2005/8/layout/process4"/>
    <dgm:cxn modelId="{3383AE17-FC7F-4D09-B175-07E02C9B5451}" type="presParOf" srcId="{BE226595-BDD5-4A89-9E52-91E0982E75EE}" destId="{1C05CC98-07E3-4270-9A50-5ECF1344C4FF}" srcOrd="11" destOrd="0" presId="urn:microsoft.com/office/officeart/2005/8/layout/process4"/>
    <dgm:cxn modelId="{95573488-4CF2-444C-A496-600EF716D607}" type="presParOf" srcId="{BE226595-BDD5-4A89-9E52-91E0982E75EE}" destId="{6D22C6EC-C3D1-413B-BDAD-C210E11642B7}" srcOrd="12" destOrd="0" presId="urn:microsoft.com/office/officeart/2005/8/layout/process4"/>
    <dgm:cxn modelId="{386F14EA-631C-4624-B6AB-72207EEAF122}" type="presParOf" srcId="{6D22C6EC-C3D1-413B-BDAD-C210E11642B7}" destId="{A19471C5-63D2-42A3-BF3A-7D30636113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74A871-2EA1-46A7-AD66-5FB92D496C59}" type="doc">
      <dgm:prSet loTypeId="urn:microsoft.com/office/officeart/2005/8/layout/cycle5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8C323B6A-511B-4ED9-AE6C-0CDFA7F44CD1}">
      <dgm:prSet phldrT="[Text]" custT="1"/>
      <dgm:spPr/>
      <dgm:t>
        <a:bodyPr/>
        <a:lstStyle/>
        <a:p>
          <a:r>
            <a:rPr lang="en-US" sz="1800" b="1" dirty="0" smtClean="0"/>
            <a:t>Scenario Description</a:t>
          </a:r>
          <a:endParaRPr lang="en-ZA" sz="1800" b="1" dirty="0"/>
        </a:p>
      </dgm:t>
    </dgm:pt>
    <dgm:pt modelId="{AAA5DB99-9E74-47C1-91B5-70B6B8FEB927}" type="parTrans" cxnId="{7AF381CD-48AE-4F5C-AFE1-12F648635D84}">
      <dgm:prSet/>
      <dgm:spPr/>
      <dgm:t>
        <a:bodyPr/>
        <a:lstStyle/>
        <a:p>
          <a:endParaRPr lang="en-ZA" sz="1800" b="1"/>
        </a:p>
      </dgm:t>
    </dgm:pt>
    <dgm:pt modelId="{059F7EA2-1910-4C96-B1ED-F142D15A52F9}" type="sibTrans" cxnId="{7AF381CD-48AE-4F5C-AFE1-12F648635D84}">
      <dgm:prSet custT="1"/>
      <dgm:spPr/>
      <dgm:t>
        <a:bodyPr/>
        <a:lstStyle/>
        <a:p>
          <a:endParaRPr lang="en-ZA" sz="1800" b="1"/>
        </a:p>
      </dgm:t>
    </dgm:pt>
    <dgm:pt modelId="{CE93699E-6F28-43FE-B9DB-AA6C95853F3C}">
      <dgm:prSet phldrT="[Text]" custT="1"/>
      <dgm:spPr/>
      <dgm:t>
        <a:bodyPr/>
        <a:lstStyle/>
        <a:p>
          <a:r>
            <a:rPr lang="en-US" sz="1800" b="1" dirty="0" smtClean="0"/>
            <a:t>Assign attributes to EWR nodes</a:t>
          </a:r>
          <a:endParaRPr lang="en-ZA" sz="1800" b="1" dirty="0"/>
        </a:p>
      </dgm:t>
    </dgm:pt>
    <dgm:pt modelId="{AFA57901-AD7C-41C1-B85A-7375FFED653B}" type="parTrans" cxnId="{4B13A0C8-F931-4063-9D71-B44A9B046B4C}">
      <dgm:prSet/>
      <dgm:spPr/>
      <dgm:t>
        <a:bodyPr/>
        <a:lstStyle/>
        <a:p>
          <a:endParaRPr lang="en-ZA" sz="1800" b="1"/>
        </a:p>
      </dgm:t>
    </dgm:pt>
    <dgm:pt modelId="{FDAA9688-54CB-48E7-AD54-789D3D29C3A2}" type="sibTrans" cxnId="{4B13A0C8-F931-4063-9D71-B44A9B046B4C}">
      <dgm:prSet custT="1"/>
      <dgm:spPr/>
      <dgm:t>
        <a:bodyPr/>
        <a:lstStyle/>
        <a:p>
          <a:endParaRPr lang="en-ZA" sz="1800" b="1"/>
        </a:p>
      </dgm:t>
    </dgm:pt>
    <dgm:pt modelId="{5AC7CC46-1B39-4806-8C65-EC25057B64C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 smtClean="0"/>
            <a:t>Water</a:t>
          </a:r>
        </a:p>
        <a:p>
          <a:pPr>
            <a:spcAft>
              <a:spcPts val="0"/>
            </a:spcAft>
          </a:pPr>
          <a:r>
            <a:rPr lang="en-US" sz="1800" b="1" dirty="0" smtClean="0"/>
            <a:t>Availability Analysis</a:t>
          </a:r>
          <a:endParaRPr lang="en-ZA" sz="1800" b="1" dirty="0"/>
        </a:p>
      </dgm:t>
    </dgm:pt>
    <dgm:pt modelId="{391B7086-DD02-4BC3-99C9-1B25876FB21F}" type="parTrans" cxnId="{803EE7CE-7CC7-47C4-978D-C8C276C4BDCA}">
      <dgm:prSet/>
      <dgm:spPr/>
      <dgm:t>
        <a:bodyPr/>
        <a:lstStyle/>
        <a:p>
          <a:endParaRPr lang="en-ZA" sz="1800" b="1"/>
        </a:p>
      </dgm:t>
    </dgm:pt>
    <dgm:pt modelId="{97AB7E30-46FD-4395-B755-74BB8ECA7E84}" type="sibTrans" cxnId="{803EE7CE-7CC7-47C4-978D-C8C276C4BDCA}">
      <dgm:prSet custT="1"/>
      <dgm:spPr/>
      <dgm:t>
        <a:bodyPr/>
        <a:lstStyle/>
        <a:p>
          <a:endParaRPr lang="en-ZA" sz="1800" b="1"/>
        </a:p>
      </dgm:t>
    </dgm:pt>
    <dgm:pt modelId="{0027AD9A-D9B6-45DE-A139-003D59028E3D}">
      <dgm:prSet phldrT="[Text]" custT="1"/>
      <dgm:spPr/>
      <dgm:t>
        <a:bodyPr/>
        <a:lstStyle/>
        <a:p>
          <a:pPr algn="ctr"/>
          <a:r>
            <a:rPr lang="en-US" sz="1800" b="1" dirty="0" smtClean="0"/>
            <a:t>Estimate Consequences</a:t>
          </a:r>
          <a:endParaRPr lang="en-ZA" sz="1800" b="1" dirty="0"/>
        </a:p>
      </dgm:t>
    </dgm:pt>
    <dgm:pt modelId="{43DCBB64-0B7B-4954-A18C-0C6D0F51C0E2}" type="parTrans" cxnId="{EADF405B-9BB5-4CF3-B7ED-E7322A7D8C1B}">
      <dgm:prSet/>
      <dgm:spPr/>
      <dgm:t>
        <a:bodyPr/>
        <a:lstStyle/>
        <a:p>
          <a:endParaRPr lang="en-ZA" sz="1800" b="1"/>
        </a:p>
      </dgm:t>
    </dgm:pt>
    <dgm:pt modelId="{BCDAF48F-3F02-445F-B4F8-354BAF7BC815}" type="sibTrans" cxnId="{EADF405B-9BB5-4CF3-B7ED-E7322A7D8C1B}">
      <dgm:prSet custT="1"/>
      <dgm:spPr/>
      <dgm:t>
        <a:bodyPr/>
        <a:lstStyle/>
        <a:p>
          <a:endParaRPr lang="en-ZA" sz="1800" b="1"/>
        </a:p>
      </dgm:t>
    </dgm:pt>
    <dgm:pt modelId="{6F139D91-AD9D-46C0-94E2-47AC6848F7BF}">
      <dgm:prSet phldrT="[Text]" custT="1"/>
      <dgm:spPr/>
      <dgm:t>
        <a:bodyPr/>
        <a:lstStyle/>
        <a:p>
          <a:r>
            <a:rPr lang="en-US" sz="1800" b="1" dirty="0" smtClean="0"/>
            <a:t>Rank and </a:t>
          </a:r>
        </a:p>
        <a:p>
          <a:r>
            <a:rPr lang="en-US" sz="1800" b="1" smtClean="0"/>
            <a:t>optimise</a:t>
          </a:r>
          <a:endParaRPr lang="en-ZA" sz="1800" b="1" dirty="0"/>
        </a:p>
      </dgm:t>
    </dgm:pt>
    <dgm:pt modelId="{F221D192-1B18-4445-A800-053365CB67EE}" type="parTrans" cxnId="{16775B74-291A-40A8-BF9E-E5B744615C82}">
      <dgm:prSet/>
      <dgm:spPr/>
      <dgm:t>
        <a:bodyPr/>
        <a:lstStyle/>
        <a:p>
          <a:endParaRPr lang="en-ZA" sz="1800" b="1"/>
        </a:p>
      </dgm:t>
    </dgm:pt>
    <dgm:pt modelId="{2F3649EB-29B1-4EA8-8ED8-6065323D4AE3}" type="sibTrans" cxnId="{16775B74-291A-40A8-BF9E-E5B744615C82}">
      <dgm:prSet custT="1"/>
      <dgm:spPr/>
      <dgm:t>
        <a:bodyPr/>
        <a:lstStyle/>
        <a:p>
          <a:endParaRPr lang="en-ZA" sz="1800" b="1"/>
        </a:p>
      </dgm:t>
    </dgm:pt>
    <dgm:pt modelId="{6A572EFE-0C45-4684-92A7-1C6229D988C3}">
      <dgm:prSet phldrT="[Text]" custT="1"/>
      <dgm:spPr/>
      <dgm:t>
        <a:bodyPr/>
        <a:lstStyle/>
        <a:p>
          <a:r>
            <a:rPr lang="en-US" sz="1800" b="1" dirty="0" smtClean="0"/>
            <a:t>Formulate Alternative Scenarios </a:t>
          </a:r>
          <a:endParaRPr lang="en-ZA" sz="1800" b="1" dirty="0"/>
        </a:p>
      </dgm:t>
    </dgm:pt>
    <dgm:pt modelId="{B94A1D6C-7FD6-4755-914F-D705DC0CFC10}" type="parTrans" cxnId="{AD880CEB-54B4-48B4-86DA-1611096FE3F8}">
      <dgm:prSet/>
      <dgm:spPr/>
      <dgm:t>
        <a:bodyPr/>
        <a:lstStyle/>
        <a:p>
          <a:endParaRPr lang="en-ZA" sz="1800" b="1"/>
        </a:p>
      </dgm:t>
    </dgm:pt>
    <dgm:pt modelId="{7BA33C04-6255-45D4-A04D-4EAD2B379DC5}" type="sibTrans" cxnId="{AD880CEB-54B4-48B4-86DA-1611096FE3F8}">
      <dgm:prSet/>
      <dgm:spPr/>
      <dgm:t>
        <a:bodyPr/>
        <a:lstStyle/>
        <a:p>
          <a:endParaRPr lang="en-ZA" sz="1800" b="1"/>
        </a:p>
      </dgm:t>
    </dgm:pt>
    <dgm:pt modelId="{F858138B-DCB5-4B8D-802C-EB22908522F7}" type="pres">
      <dgm:prSet presAssocID="{AF74A871-2EA1-46A7-AD66-5FB92D496C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912DA26-3822-488D-AF04-6C8E35CB3B22}" type="pres">
      <dgm:prSet presAssocID="{8C323B6A-511B-4ED9-AE6C-0CDFA7F44CD1}" presName="node" presStyleLbl="node1" presStyleIdx="0" presStyleCnt="6" custScaleX="123767" custScaleY="9313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2138F7E-B772-407C-B545-D26948FE31BC}" type="pres">
      <dgm:prSet presAssocID="{8C323B6A-511B-4ED9-AE6C-0CDFA7F44CD1}" presName="spNode" presStyleCnt="0"/>
      <dgm:spPr/>
      <dgm:t>
        <a:bodyPr/>
        <a:lstStyle/>
        <a:p>
          <a:endParaRPr lang="en-GB"/>
        </a:p>
      </dgm:t>
    </dgm:pt>
    <dgm:pt modelId="{B4666AD3-ADF2-41C4-B9B5-801FA4562054}" type="pres">
      <dgm:prSet presAssocID="{059F7EA2-1910-4C96-B1ED-F142D15A52F9}" presName="sibTrans" presStyleLbl="sibTrans1D1" presStyleIdx="0" presStyleCnt="6"/>
      <dgm:spPr/>
      <dgm:t>
        <a:bodyPr/>
        <a:lstStyle/>
        <a:p>
          <a:endParaRPr lang="en-ZA"/>
        </a:p>
      </dgm:t>
    </dgm:pt>
    <dgm:pt modelId="{0033959B-BDB9-4B27-941A-F99DA8B8AA1A}" type="pres">
      <dgm:prSet presAssocID="{CE93699E-6F28-43FE-B9DB-AA6C95853F3C}" presName="node" presStyleLbl="node1" presStyleIdx="1" presStyleCnt="6" custScaleX="119444" custScaleY="13387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ADDFB73-2613-4D40-824B-9D0F11EC1D0C}" type="pres">
      <dgm:prSet presAssocID="{CE93699E-6F28-43FE-B9DB-AA6C95853F3C}" presName="spNode" presStyleCnt="0"/>
      <dgm:spPr/>
      <dgm:t>
        <a:bodyPr/>
        <a:lstStyle/>
        <a:p>
          <a:endParaRPr lang="en-GB"/>
        </a:p>
      </dgm:t>
    </dgm:pt>
    <dgm:pt modelId="{E7DC2B4A-41D4-4521-8EE6-E162045F98BB}" type="pres">
      <dgm:prSet presAssocID="{FDAA9688-54CB-48E7-AD54-789D3D29C3A2}" presName="sibTrans" presStyleLbl="sibTrans1D1" presStyleIdx="1" presStyleCnt="6"/>
      <dgm:spPr/>
      <dgm:t>
        <a:bodyPr/>
        <a:lstStyle/>
        <a:p>
          <a:endParaRPr lang="en-ZA"/>
        </a:p>
      </dgm:t>
    </dgm:pt>
    <dgm:pt modelId="{FFBD9622-8F0A-452F-AF32-BFA49954DC6E}" type="pres">
      <dgm:prSet presAssocID="{5AC7CC46-1B39-4806-8C65-EC25057B64CF}" presName="node" presStyleLbl="node1" presStyleIdx="2" presStyleCnt="6" custScaleX="119444" custScaleY="13387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376851A-4F0C-4602-94F3-E58F15D543A6}" type="pres">
      <dgm:prSet presAssocID="{5AC7CC46-1B39-4806-8C65-EC25057B64CF}" presName="spNode" presStyleCnt="0"/>
      <dgm:spPr/>
      <dgm:t>
        <a:bodyPr/>
        <a:lstStyle/>
        <a:p>
          <a:endParaRPr lang="en-GB"/>
        </a:p>
      </dgm:t>
    </dgm:pt>
    <dgm:pt modelId="{B9A3A5A9-DAB5-4DAE-82B1-36E4C0C0CA71}" type="pres">
      <dgm:prSet presAssocID="{97AB7E30-46FD-4395-B755-74BB8ECA7E84}" presName="sibTrans" presStyleLbl="sibTrans1D1" presStyleIdx="2" presStyleCnt="6"/>
      <dgm:spPr/>
      <dgm:t>
        <a:bodyPr/>
        <a:lstStyle/>
        <a:p>
          <a:endParaRPr lang="en-ZA"/>
        </a:p>
      </dgm:t>
    </dgm:pt>
    <dgm:pt modelId="{A37108FF-6CD9-4AFD-B1F2-16F6E11E7426}" type="pres">
      <dgm:prSet presAssocID="{0027AD9A-D9B6-45DE-A139-003D59028E3D}" presName="node" presStyleLbl="node1" presStyleIdx="3" presStyleCnt="6" custScaleX="119444" custScaleY="1683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C0720B0-20C2-457C-93DA-D82A8F8D4F88}" type="pres">
      <dgm:prSet presAssocID="{0027AD9A-D9B6-45DE-A139-003D59028E3D}" presName="spNode" presStyleCnt="0"/>
      <dgm:spPr/>
      <dgm:t>
        <a:bodyPr/>
        <a:lstStyle/>
        <a:p>
          <a:endParaRPr lang="en-GB"/>
        </a:p>
      </dgm:t>
    </dgm:pt>
    <dgm:pt modelId="{7D5D0BD2-CA91-4ECD-B524-630758CF1EAC}" type="pres">
      <dgm:prSet presAssocID="{BCDAF48F-3F02-445F-B4F8-354BAF7BC815}" presName="sibTrans" presStyleLbl="sibTrans1D1" presStyleIdx="3" presStyleCnt="6"/>
      <dgm:spPr/>
      <dgm:t>
        <a:bodyPr/>
        <a:lstStyle/>
        <a:p>
          <a:endParaRPr lang="en-ZA"/>
        </a:p>
      </dgm:t>
    </dgm:pt>
    <dgm:pt modelId="{C61737EE-29E1-4C43-9537-2EA529BB9968}" type="pres">
      <dgm:prSet presAssocID="{6F139D91-AD9D-46C0-94E2-47AC6848F7BF}" presName="node" presStyleLbl="node1" presStyleIdx="4" presStyleCnt="6" custScaleX="119444" custScaleY="133877" custRadScaleRad="120734" custRadScaleInc="2613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660DAFA-C8D5-4A40-8A15-242CB68323B1}" type="pres">
      <dgm:prSet presAssocID="{6F139D91-AD9D-46C0-94E2-47AC6848F7BF}" presName="spNode" presStyleCnt="0"/>
      <dgm:spPr/>
      <dgm:t>
        <a:bodyPr/>
        <a:lstStyle/>
        <a:p>
          <a:endParaRPr lang="en-GB"/>
        </a:p>
      </dgm:t>
    </dgm:pt>
    <dgm:pt modelId="{19C3EEAA-D7FB-408C-B90B-BDC5EE60DC48}" type="pres">
      <dgm:prSet presAssocID="{2F3649EB-29B1-4EA8-8ED8-6065323D4AE3}" presName="sibTrans" presStyleLbl="sibTrans1D1" presStyleIdx="4" presStyleCnt="6"/>
      <dgm:spPr/>
      <dgm:t>
        <a:bodyPr/>
        <a:lstStyle/>
        <a:p>
          <a:endParaRPr lang="en-ZA"/>
        </a:p>
      </dgm:t>
    </dgm:pt>
    <dgm:pt modelId="{05F38450-EEAB-4AE4-87A7-69F3CB88677E}" type="pres">
      <dgm:prSet presAssocID="{6A572EFE-0C45-4684-92A7-1C6229D988C3}" presName="node" presStyleLbl="node1" presStyleIdx="5" presStyleCnt="6" custScaleX="119444" custScaleY="133877" custRadScaleRad="120244" custRadScaleInc="-2869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65F8644-8450-4EBC-A10A-614E1E38AF66}" type="pres">
      <dgm:prSet presAssocID="{6A572EFE-0C45-4684-92A7-1C6229D988C3}" presName="spNode" presStyleCnt="0"/>
      <dgm:spPr/>
      <dgm:t>
        <a:bodyPr/>
        <a:lstStyle/>
        <a:p>
          <a:endParaRPr lang="en-GB"/>
        </a:p>
      </dgm:t>
    </dgm:pt>
    <dgm:pt modelId="{C12108A6-D945-4B5D-B0A4-1E1496B58625}" type="pres">
      <dgm:prSet presAssocID="{7BA33C04-6255-45D4-A04D-4EAD2B379DC5}" presName="sibTrans" presStyleLbl="sibTrans1D1" presStyleIdx="5" presStyleCnt="6"/>
      <dgm:spPr/>
      <dgm:t>
        <a:bodyPr/>
        <a:lstStyle/>
        <a:p>
          <a:endParaRPr lang="en-ZA"/>
        </a:p>
      </dgm:t>
    </dgm:pt>
  </dgm:ptLst>
  <dgm:cxnLst>
    <dgm:cxn modelId="{EADF405B-9BB5-4CF3-B7ED-E7322A7D8C1B}" srcId="{AF74A871-2EA1-46A7-AD66-5FB92D496C59}" destId="{0027AD9A-D9B6-45DE-A139-003D59028E3D}" srcOrd="3" destOrd="0" parTransId="{43DCBB64-0B7B-4954-A18C-0C6D0F51C0E2}" sibTransId="{BCDAF48F-3F02-445F-B4F8-354BAF7BC815}"/>
    <dgm:cxn modelId="{928F16F6-2430-42F8-A1D3-BDBA7AE987EA}" type="presOf" srcId="{5AC7CC46-1B39-4806-8C65-EC25057B64CF}" destId="{FFBD9622-8F0A-452F-AF32-BFA49954DC6E}" srcOrd="0" destOrd="0" presId="urn:microsoft.com/office/officeart/2005/8/layout/cycle5"/>
    <dgm:cxn modelId="{F9DE396E-18E8-4B1F-A593-B1DC7D5E590F}" type="presOf" srcId="{6F139D91-AD9D-46C0-94E2-47AC6848F7BF}" destId="{C61737EE-29E1-4C43-9537-2EA529BB9968}" srcOrd="0" destOrd="0" presId="urn:microsoft.com/office/officeart/2005/8/layout/cycle5"/>
    <dgm:cxn modelId="{386037CD-BE5B-4FD9-AA55-0F22816B7CCD}" type="presOf" srcId="{FDAA9688-54CB-48E7-AD54-789D3D29C3A2}" destId="{E7DC2B4A-41D4-4521-8EE6-E162045F98BB}" srcOrd="0" destOrd="0" presId="urn:microsoft.com/office/officeart/2005/8/layout/cycle5"/>
    <dgm:cxn modelId="{4B13A0C8-F931-4063-9D71-B44A9B046B4C}" srcId="{AF74A871-2EA1-46A7-AD66-5FB92D496C59}" destId="{CE93699E-6F28-43FE-B9DB-AA6C95853F3C}" srcOrd="1" destOrd="0" parTransId="{AFA57901-AD7C-41C1-B85A-7375FFED653B}" sibTransId="{FDAA9688-54CB-48E7-AD54-789D3D29C3A2}"/>
    <dgm:cxn modelId="{803EE7CE-7CC7-47C4-978D-C8C276C4BDCA}" srcId="{AF74A871-2EA1-46A7-AD66-5FB92D496C59}" destId="{5AC7CC46-1B39-4806-8C65-EC25057B64CF}" srcOrd="2" destOrd="0" parTransId="{391B7086-DD02-4BC3-99C9-1B25876FB21F}" sibTransId="{97AB7E30-46FD-4395-B755-74BB8ECA7E84}"/>
    <dgm:cxn modelId="{B6BA1C02-492A-422E-BE16-149746B4D66B}" type="presOf" srcId="{0027AD9A-D9B6-45DE-A139-003D59028E3D}" destId="{A37108FF-6CD9-4AFD-B1F2-16F6E11E7426}" srcOrd="0" destOrd="0" presId="urn:microsoft.com/office/officeart/2005/8/layout/cycle5"/>
    <dgm:cxn modelId="{3015F94F-EDA4-4885-8EF2-D9CC1F1867BC}" type="presOf" srcId="{7BA33C04-6255-45D4-A04D-4EAD2B379DC5}" destId="{C12108A6-D945-4B5D-B0A4-1E1496B58625}" srcOrd="0" destOrd="0" presId="urn:microsoft.com/office/officeart/2005/8/layout/cycle5"/>
    <dgm:cxn modelId="{D3136091-8D58-4782-BEEA-A4BF8164B303}" type="presOf" srcId="{6A572EFE-0C45-4684-92A7-1C6229D988C3}" destId="{05F38450-EEAB-4AE4-87A7-69F3CB88677E}" srcOrd="0" destOrd="0" presId="urn:microsoft.com/office/officeart/2005/8/layout/cycle5"/>
    <dgm:cxn modelId="{F4C24232-DFBF-4124-A2BC-DFBA9F99D8A9}" type="presOf" srcId="{CE93699E-6F28-43FE-B9DB-AA6C95853F3C}" destId="{0033959B-BDB9-4B27-941A-F99DA8B8AA1A}" srcOrd="0" destOrd="0" presId="urn:microsoft.com/office/officeart/2005/8/layout/cycle5"/>
    <dgm:cxn modelId="{7AF381CD-48AE-4F5C-AFE1-12F648635D84}" srcId="{AF74A871-2EA1-46A7-AD66-5FB92D496C59}" destId="{8C323B6A-511B-4ED9-AE6C-0CDFA7F44CD1}" srcOrd="0" destOrd="0" parTransId="{AAA5DB99-9E74-47C1-91B5-70B6B8FEB927}" sibTransId="{059F7EA2-1910-4C96-B1ED-F142D15A52F9}"/>
    <dgm:cxn modelId="{8E7E7F2B-D56D-40CD-8E7F-7AD87277941F}" type="presOf" srcId="{059F7EA2-1910-4C96-B1ED-F142D15A52F9}" destId="{B4666AD3-ADF2-41C4-B9B5-801FA4562054}" srcOrd="0" destOrd="0" presId="urn:microsoft.com/office/officeart/2005/8/layout/cycle5"/>
    <dgm:cxn modelId="{B8446327-1E3E-4E41-A3D6-A26A4F8D5143}" type="presOf" srcId="{BCDAF48F-3F02-445F-B4F8-354BAF7BC815}" destId="{7D5D0BD2-CA91-4ECD-B524-630758CF1EAC}" srcOrd="0" destOrd="0" presId="urn:microsoft.com/office/officeart/2005/8/layout/cycle5"/>
    <dgm:cxn modelId="{16775B74-291A-40A8-BF9E-E5B744615C82}" srcId="{AF74A871-2EA1-46A7-AD66-5FB92D496C59}" destId="{6F139D91-AD9D-46C0-94E2-47AC6848F7BF}" srcOrd="4" destOrd="0" parTransId="{F221D192-1B18-4445-A800-053365CB67EE}" sibTransId="{2F3649EB-29B1-4EA8-8ED8-6065323D4AE3}"/>
    <dgm:cxn modelId="{AD880CEB-54B4-48B4-86DA-1611096FE3F8}" srcId="{AF74A871-2EA1-46A7-AD66-5FB92D496C59}" destId="{6A572EFE-0C45-4684-92A7-1C6229D988C3}" srcOrd="5" destOrd="0" parTransId="{B94A1D6C-7FD6-4755-914F-D705DC0CFC10}" sibTransId="{7BA33C04-6255-45D4-A04D-4EAD2B379DC5}"/>
    <dgm:cxn modelId="{24CE98B2-EB46-4A71-AD5D-63209A3D39D1}" type="presOf" srcId="{AF74A871-2EA1-46A7-AD66-5FB92D496C59}" destId="{F858138B-DCB5-4B8D-802C-EB22908522F7}" srcOrd="0" destOrd="0" presId="urn:microsoft.com/office/officeart/2005/8/layout/cycle5"/>
    <dgm:cxn modelId="{94C5D51D-F237-4A9B-BAC3-B37F378A47BA}" type="presOf" srcId="{2F3649EB-29B1-4EA8-8ED8-6065323D4AE3}" destId="{19C3EEAA-D7FB-408C-B90B-BDC5EE60DC48}" srcOrd="0" destOrd="0" presId="urn:microsoft.com/office/officeart/2005/8/layout/cycle5"/>
    <dgm:cxn modelId="{4985FC95-CDCF-45E2-A30C-E7815EE91348}" type="presOf" srcId="{97AB7E30-46FD-4395-B755-74BB8ECA7E84}" destId="{B9A3A5A9-DAB5-4DAE-82B1-36E4C0C0CA71}" srcOrd="0" destOrd="0" presId="urn:microsoft.com/office/officeart/2005/8/layout/cycle5"/>
    <dgm:cxn modelId="{FF8125C5-9004-4E48-98A4-06B2D6D39914}" type="presOf" srcId="{8C323B6A-511B-4ED9-AE6C-0CDFA7F44CD1}" destId="{6912DA26-3822-488D-AF04-6C8E35CB3B22}" srcOrd="0" destOrd="0" presId="urn:microsoft.com/office/officeart/2005/8/layout/cycle5"/>
    <dgm:cxn modelId="{19CB01D1-D9EC-48D8-827B-D1E98A6DBB9E}" type="presParOf" srcId="{F858138B-DCB5-4B8D-802C-EB22908522F7}" destId="{6912DA26-3822-488D-AF04-6C8E35CB3B22}" srcOrd="0" destOrd="0" presId="urn:microsoft.com/office/officeart/2005/8/layout/cycle5"/>
    <dgm:cxn modelId="{947F1C45-C2FA-4AC3-94AF-36041841D4DB}" type="presParOf" srcId="{F858138B-DCB5-4B8D-802C-EB22908522F7}" destId="{F2138F7E-B772-407C-B545-D26948FE31BC}" srcOrd="1" destOrd="0" presId="urn:microsoft.com/office/officeart/2005/8/layout/cycle5"/>
    <dgm:cxn modelId="{708A1A9D-CB80-43FC-9BCA-BD650A6E27BB}" type="presParOf" srcId="{F858138B-DCB5-4B8D-802C-EB22908522F7}" destId="{B4666AD3-ADF2-41C4-B9B5-801FA4562054}" srcOrd="2" destOrd="0" presId="urn:microsoft.com/office/officeart/2005/8/layout/cycle5"/>
    <dgm:cxn modelId="{7C3A5E08-6B2A-4B3C-A6C3-447E2EDAF5C9}" type="presParOf" srcId="{F858138B-DCB5-4B8D-802C-EB22908522F7}" destId="{0033959B-BDB9-4B27-941A-F99DA8B8AA1A}" srcOrd="3" destOrd="0" presId="urn:microsoft.com/office/officeart/2005/8/layout/cycle5"/>
    <dgm:cxn modelId="{D0314850-F076-4957-B808-A02E889D5CA9}" type="presParOf" srcId="{F858138B-DCB5-4B8D-802C-EB22908522F7}" destId="{8ADDFB73-2613-4D40-824B-9D0F11EC1D0C}" srcOrd="4" destOrd="0" presId="urn:microsoft.com/office/officeart/2005/8/layout/cycle5"/>
    <dgm:cxn modelId="{E74F7FC4-8663-48A3-A629-65CA6CE3F650}" type="presParOf" srcId="{F858138B-DCB5-4B8D-802C-EB22908522F7}" destId="{E7DC2B4A-41D4-4521-8EE6-E162045F98BB}" srcOrd="5" destOrd="0" presId="urn:microsoft.com/office/officeart/2005/8/layout/cycle5"/>
    <dgm:cxn modelId="{88479B6D-F174-423D-AE86-C4F51528DF75}" type="presParOf" srcId="{F858138B-DCB5-4B8D-802C-EB22908522F7}" destId="{FFBD9622-8F0A-452F-AF32-BFA49954DC6E}" srcOrd="6" destOrd="0" presId="urn:microsoft.com/office/officeart/2005/8/layout/cycle5"/>
    <dgm:cxn modelId="{B94FC3D1-CFBB-451C-B6DF-FE785E70A1A1}" type="presParOf" srcId="{F858138B-DCB5-4B8D-802C-EB22908522F7}" destId="{E376851A-4F0C-4602-94F3-E58F15D543A6}" srcOrd="7" destOrd="0" presId="urn:microsoft.com/office/officeart/2005/8/layout/cycle5"/>
    <dgm:cxn modelId="{54A53DA7-477B-4E90-A69D-830C159A6D23}" type="presParOf" srcId="{F858138B-DCB5-4B8D-802C-EB22908522F7}" destId="{B9A3A5A9-DAB5-4DAE-82B1-36E4C0C0CA71}" srcOrd="8" destOrd="0" presId="urn:microsoft.com/office/officeart/2005/8/layout/cycle5"/>
    <dgm:cxn modelId="{8C73A05C-F8ED-4F32-8E54-A1C1B02D5629}" type="presParOf" srcId="{F858138B-DCB5-4B8D-802C-EB22908522F7}" destId="{A37108FF-6CD9-4AFD-B1F2-16F6E11E7426}" srcOrd="9" destOrd="0" presId="urn:microsoft.com/office/officeart/2005/8/layout/cycle5"/>
    <dgm:cxn modelId="{5D7C19AE-7918-4EF5-A880-4DE48FD3682A}" type="presParOf" srcId="{F858138B-DCB5-4B8D-802C-EB22908522F7}" destId="{5C0720B0-20C2-457C-93DA-D82A8F8D4F88}" srcOrd="10" destOrd="0" presId="urn:microsoft.com/office/officeart/2005/8/layout/cycle5"/>
    <dgm:cxn modelId="{351E9115-563B-4922-A204-9094AC3B2CBF}" type="presParOf" srcId="{F858138B-DCB5-4B8D-802C-EB22908522F7}" destId="{7D5D0BD2-CA91-4ECD-B524-630758CF1EAC}" srcOrd="11" destOrd="0" presId="urn:microsoft.com/office/officeart/2005/8/layout/cycle5"/>
    <dgm:cxn modelId="{50FBF18D-8F82-4017-BCB8-5F19F370AC3D}" type="presParOf" srcId="{F858138B-DCB5-4B8D-802C-EB22908522F7}" destId="{C61737EE-29E1-4C43-9537-2EA529BB9968}" srcOrd="12" destOrd="0" presId="urn:microsoft.com/office/officeart/2005/8/layout/cycle5"/>
    <dgm:cxn modelId="{00DC83DF-4197-4B84-89A8-A878D1BB9B4A}" type="presParOf" srcId="{F858138B-DCB5-4B8D-802C-EB22908522F7}" destId="{8660DAFA-C8D5-4A40-8A15-242CB68323B1}" srcOrd="13" destOrd="0" presId="urn:microsoft.com/office/officeart/2005/8/layout/cycle5"/>
    <dgm:cxn modelId="{E06F7CF9-9ADB-4823-9C03-5FD415A4321B}" type="presParOf" srcId="{F858138B-DCB5-4B8D-802C-EB22908522F7}" destId="{19C3EEAA-D7FB-408C-B90B-BDC5EE60DC48}" srcOrd="14" destOrd="0" presId="urn:microsoft.com/office/officeart/2005/8/layout/cycle5"/>
    <dgm:cxn modelId="{F1DEFD51-88C1-4358-9F8D-FB61B175E74B}" type="presParOf" srcId="{F858138B-DCB5-4B8D-802C-EB22908522F7}" destId="{05F38450-EEAB-4AE4-87A7-69F3CB88677E}" srcOrd="15" destOrd="0" presId="urn:microsoft.com/office/officeart/2005/8/layout/cycle5"/>
    <dgm:cxn modelId="{21D39DA9-BAB8-4E4A-B460-D4B04FCC16DD}" type="presParOf" srcId="{F858138B-DCB5-4B8D-802C-EB22908522F7}" destId="{E65F8644-8450-4EBC-A10A-614E1E38AF66}" srcOrd="16" destOrd="0" presId="urn:microsoft.com/office/officeart/2005/8/layout/cycle5"/>
    <dgm:cxn modelId="{4A8AD173-6865-4C6D-82A9-D4725FC7BADD}" type="presParOf" srcId="{F858138B-DCB5-4B8D-802C-EB22908522F7}" destId="{C12108A6-D945-4B5D-B0A4-1E1496B5862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F82F29-F05D-43F0-B617-BB402936CF3A}" type="doc">
      <dgm:prSet loTypeId="urn:microsoft.com/office/officeart/2005/8/layout/hProcess9" loCatId="process" qsTypeId="urn:microsoft.com/office/officeart/2005/8/quickstyle/simple3" qsCatId="simple" csTypeId="urn:microsoft.com/office/officeart/2005/8/colors/accent2_2" csCatId="accent2" phldr="1"/>
      <dgm:spPr/>
    </dgm:pt>
    <dgm:pt modelId="{4D5EEBF3-10D9-4DC1-834B-08E7A44CE994}">
      <dgm:prSet phldrT="[Text]" custT="1"/>
      <dgm:spPr/>
      <dgm:t>
        <a:bodyPr/>
        <a:lstStyle/>
        <a:p>
          <a:r>
            <a:rPr lang="en-US" sz="1600" b="1" dirty="0" smtClean="0"/>
            <a:t>Select Scenario Subset</a:t>
          </a:r>
          <a:endParaRPr lang="en-ZA" sz="1600" b="1" dirty="0"/>
        </a:p>
      </dgm:t>
    </dgm:pt>
    <dgm:pt modelId="{1BEF03BC-6B2D-40E2-9763-D32155C46F3B}" type="parTrans" cxnId="{6479C4E6-AC52-4327-ACD4-6D909D4A5CBD}">
      <dgm:prSet/>
      <dgm:spPr/>
      <dgm:t>
        <a:bodyPr/>
        <a:lstStyle/>
        <a:p>
          <a:endParaRPr lang="en-ZA" sz="1600" b="1"/>
        </a:p>
      </dgm:t>
    </dgm:pt>
    <dgm:pt modelId="{828C4DBC-92C2-4EBF-B5E4-163F1D192E11}" type="sibTrans" cxnId="{6479C4E6-AC52-4327-ACD4-6D909D4A5CBD}">
      <dgm:prSet/>
      <dgm:spPr/>
      <dgm:t>
        <a:bodyPr/>
        <a:lstStyle/>
        <a:p>
          <a:endParaRPr lang="en-ZA" sz="1600" b="1"/>
        </a:p>
      </dgm:t>
    </dgm:pt>
    <dgm:pt modelId="{BD0993B7-5475-4BC9-92D5-AC32C2E861AB}">
      <dgm:prSet phldrT="[Text]" custT="1"/>
      <dgm:spPr/>
      <dgm:t>
        <a:bodyPr/>
        <a:lstStyle/>
        <a:p>
          <a:r>
            <a:rPr lang="en-US" sz="1600" b="1" dirty="0" smtClean="0"/>
            <a:t>Stakeholder Evaluation</a:t>
          </a:r>
          <a:endParaRPr lang="en-ZA" sz="1600" b="1" dirty="0"/>
        </a:p>
      </dgm:t>
    </dgm:pt>
    <dgm:pt modelId="{DD3E00BB-E37D-4848-BB6A-4273F59D6C5D}" type="sibTrans" cxnId="{33D2C9A4-79E0-49D1-9A78-1FEB3109EE6C}">
      <dgm:prSet/>
      <dgm:spPr/>
      <dgm:t>
        <a:bodyPr/>
        <a:lstStyle/>
        <a:p>
          <a:endParaRPr lang="en-ZA" sz="1600" b="1"/>
        </a:p>
      </dgm:t>
    </dgm:pt>
    <dgm:pt modelId="{7CD85954-CE41-4540-AA96-BC2D0E9FDF0D}" type="parTrans" cxnId="{33D2C9A4-79E0-49D1-9A78-1FEB3109EE6C}">
      <dgm:prSet/>
      <dgm:spPr/>
      <dgm:t>
        <a:bodyPr/>
        <a:lstStyle/>
        <a:p>
          <a:endParaRPr lang="en-ZA" sz="1600" b="1"/>
        </a:p>
      </dgm:t>
    </dgm:pt>
    <dgm:pt modelId="{A0E1C9DE-0BA4-48A8-9A99-A82EEB8BABE8}" type="pres">
      <dgm:prSet presAssocID="{0FF82F29-F05D-43F0-B617-BB402936CF3A}" presName="CompostProcess" presStyleCnt="0">
        <dgm:presLayoutVars>
          <dgm:dir/>
          <dgm:resizeHandles val="exact"/>
        </dgm:presLayoutVars>
      </dgm:prSet>
      <dgm:spPr/>
    </dgm:pt>
    <dgm:pt modelId="{E22A732D-F955-4AEA-875F-61F2D6BB6A71}" type="pres">
      <dgm:prSet presAssocID="{0FF82F29-F05D-43F0-B617-BB402936CF3A}" presName="arrow" presStyleLbl="bgShp" presStyleIdx="0" presStyleCnt="1" custLinFactNeighborX="46267" custLinFactNeighborY="12737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</dgm:pt>
    <dgm:pt modelId="{A41150A2-D71B-4650-BD39-A3F3CA4A5986}" type="pres">
      <dgm:prSet presAssocID="{0FF82F29-F05D-43F0-B617-BB402936CF3A}" presName="linearProcess" presStyleCnt="0"/>
      <dgm:spPr/>
    </dgm:pt>
    <dgm:pt modelId="{F42D5623-047E-47C6-AE7A-67A235ACDC58}" type="pres">
      <dgm:prSet presAssocID="{4D5EEBF3-10D9-4DC1-834B-08E7A44CE994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46B127A-3302-4481-A382-A49CF9EEC022}" type="pres">
      <dgm:prSet presAssocID="{828C4DBC-92C2-4EBF-B5E4-163F1D192E11}" presName="sibTrans" presStyleCnt="0"/>
      <dgm:spPr/>
    </dgm:pt>
    <dgm:pt modelId="{B60CC678-6AE5-459D-93B7-A1176BAFE50D}" type="pres">
      <dgm:prSet presAssocID="{BD0993B7-5475-4BC9-92D5-AC32C2E861A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479C4E6-AC52-4327-ACD4-6D909D4A5CBD}" srcId="{0FF82F29-F05D-43F0-B617-BB402936CF3A}" destId="{4D5EEBF3-10D9-4DC1-834B-08E7A44CE994}" srcOrd="0" destOrd="0" parTransId="{1BEF03BC-6B2D-40E2-9763-D32155C46F3B}" sibTransId="{828C4DBC-92C2-4EBF-B5E4-163F1D192E11}"/>
    <dgm:cxn modelId="{33D2C9A4-79E0-49D1-9A78-1FEB3109EE6C}" srcId="{0FF82F29-F05D-43F0-B617-BB402936CF3A}" destId="{BD0993B7-5475-4BC9-92D5-AC32C2E861AB}" srcOrd="1" destOrd="0" parTransId="{7CD85954-CE41-4540-AA96-BC2D0E9FDF0D}" sibTransId="{DD3E00BB-E37D-4848-BB6A-4273F59D6C5D}"/>
    <dgm:cxn modelId="{1D72CE5F-22D6-4E0F-B9D0-443348906A03}" type="presOf" srcId="{4D5EEBF3-10D9-4DC1-834B-08E7A44CE994}" destId="{F42D5623-047E-47C6-AE7A-67A235ACDC58}" srcOrd="0" destOrd="0" presId="urn:microsoft.com/office/officeart/2005/8/layout/hProcess9"/>
    <dgm:cxn modelId="{1B2C7B2A-A556-4155-9A3B-5B65E7F9483C}" type="presOf" srcId="{0FF82F29-F05D-43F0-B617-BB402936CF3A}" destId="{A0E1C9DE-0BA4-48A8-9A99-A82EEB8BABE8}" srcOrd="0" destOrd="0" presId="urn:microsoft.com/office/officeart/2005/8/layout/hProcess9"/>
    <dgm:cxn modelId="{0DF2C9DF-60DD-417D-85C8-17FF310E764F}" type="presOf" srcId="{BD0993B7-5475-4BC9-92D5-AC32C2E861AB}" destId="{B60CC678-6AE5-459D-93B7-A1176BAFE50D}" srcOrd="0" destOrd="0" presId="urn:microsoft.com/office/officeart/2005/8/layout/hProcess9"/>
    <dgm:cxn modelId="{6943DDD7-2182-4618-90BB-B12B4971F335}" type="presParOf" srcId="{A0E1C9DE-0BA4-48A8-9A99-A82EEB8BABE8}" destId="{E22A732D-F955-4AEA-875F-61F2D6BB6A71}" srcOrd="0" destOrd="0" presId="urn:microsoft.com/office/officeart/2005/8/layout/hProcess9"/>
    <dgm:cxn modelId="{26A7BD32-16C8-4432-A763-839199250396}" type="presParOf" srcId="{A0E1C9DE-0BA4-48A8-9A99-A82EEB8BABE8}" destId="{A41150A2-D71B-4650-BD39-A3F3CA4A5986}" srcOrd="1" destOrd="0" presId="urn:microsoft.com/office/officeart/2005/8/layout/hProcess9"/>
    <dgm:cxn modelId="{4FBD0BB6-B563-4E3D-8FDB-CB9FA73DB9DF}" type="presParOf" srcId="{A41150A2-D71B-4650-BD39-A3F3CA4A5986}" destId="{F42D5623-047E-47C6-AE7A-67A235ACDC58}" srcOrd="0" destOrd="0" presId="urn:microsoft.com/office/officeart/2005/8/layout/hProcess9"/>
    <dgm:cxn modelId="{6A32B872-6B3B-4DB8-86E3-2627B60796B1}" type="presParOf" srcId="{A41150A2-D71B-4650-BD39-A3F3CA4A5986}" destId="{346B127A-3302-4481-A382-A49CF9EEC022}" srcOrd="1" destOrd="0" presId="urn:microsoft.com/office/officeart/2005/8/layout/hProcess9"/>
    <dgm:cxn modelId="{55A450AB-ACB1-4807-9E79-BAC4FD8F4803}" type="presParOf" srcId="{A41150A2-D71B-4650-BD39-A3F3CA4A5986}" destId="{B60CC678-6AE5-459D-93B7-A1176BAFE50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F82F29-F05D-43F0-B617-BB402936CF3A}" type="doc">
      <dgm:prSet loTypeId="urn:microsoft.com/office/officeart/2005/8/layout/hProcess9" loCatId="process" qsTypeId="urn:microsoft.com/office/officeart/2005/8/quickstyle/simple3" qsCatId="simple" csTypeId="urn:microsoft.com/office/officeart/2005/8/colors/accent2_2" csCatId="accent2" phldr="1"/>
      <dgm:spPr/>
    </dgm:pt>
    <dgm:pt modelId="{BD0993B7-5475-4BC9-92D5-AC32C2E861AB}">
      <dgm:prSet phldrT="[Text]" custT="1"/>
      <dgm:spPr/>
      <dgm:t>
        <a:bodyPr/>
        <a:lstStyle/>
        <a:p>
          <a:r>
            <a:rPr lang="en-US" sz="1600" b="1" dirty="0" smtClean="0"/>
            <a:t>Entry</a:t>
          </a:r>
          <a:endParaRPr lang="en-ZA" sz="1600" b="1" dirty="0"/>
        </a:p>
      </dgm:t>
    </dgm:pt>
    <dgm:pt modelId="{DD3E00BB-E37D-4848-BB6A-4273F59D6C5D}" type="sibTrans" cxnId="{33D2C9A4-79E0-49D1-9A78-1FEB3109EE6C}">
      <dgm:prSet/>
      <dgm:spPr/>
      <dgm:t>
        <a:bodyPr/>
        <a:lstStyle/>
        <a:p>
          <a:endParaRPr lang="en-ZA" sz="1600" b="1"/>
        </a:p>
      </dgm:t>
    </dgm:pt>
    <dgm:pt modelId="{7CD85954-CE41-4540-AA96-BC2D0E9FDF0D}" type="parTrans" cxnId="{33D2C9A4-79E0-49D1-9A78-1FEB3109EE6C}">
      <dgm:prSet/>
      <dgm:spPr/>
      <dgm:t>
        <a:bodyPr/>
        <a:lstStyle/>
        <a:p>
          <a:endParaRPr lang="en-ZA" sz="1600" b="1"/>
        </a:p>
      </dgm:t>
    </dgm:pt>
    <dgm:pt modelId="{A0E1C9DE-0BA4-48A8-9A99-A82EEB8BABE8}" type="pres">
      <dgm:prSet presAssocID="{0FF82F29-F05D-43F0-B617-BB402936CF3A}" presName="CompostProcess" presStyleCnt="0">
        <dgm:presLayoutVars>
          <dgm:dir/>
          <dgm:resizeHandles val="exact"/>
        </dgm:presLayoutVars>
      </dgm:prSet>
      <dgm:spPr/>
    </dgm:pt>
    <dgm:pt modelId="{E22A732D-F955-4AEA-875F-61F2D6BB6A71}" type="pres">
      <dgm:prSet presAssocID="{0FF82F29-F05D-43F0-B617-BB402936CF3A}" presName="arrow" presStyleLbl="bgShp" presStyleIdx="0" presStyleCnt="1"/>
      <dgm:spPr/>
    </dgm:pt>
    <dgm:pt modelId="{A41150A2-D71B-4650-BD39-A3F3CA4A5986}" type="pres">
      <dgm:prSet presAssocID="{0FF82F29-F05D-43F0-B617-BB402936CF3A}" presName="linearProcess" presStyleCnt="0"/>
      <dgm:spPr/>
    </dgm:pt>
    <dgm:pt modelId="{B60CC678-6AE5-459D-93B7-A1176BAFE50D}" type="pres">
      <dgm:prSet presAssocID="{BD0993B7-5475-4BC9-92D5-AC32C2E861AB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613CE8B-A949-4E5C-B078-4B14B55C88FF}" type="presOf" srcId="{0FF82F29-F05D-43F0-B617-BB402936CF3A}" destId="{A0E1C9DE-0BA4-48A8-9A99-A82EEB8BABE8}" srcOrd="0" destOrd="0" presId="urn:microsoft.com/office/officeart/2005/8/layout/hProcess9"/>
    <dgm:cxn modelId="{33D2C9A4-79E0-49D1-9A78-1FEB3109EE6C}" srcId="{0FF82F29-F05D-43F0-B617-BB402936CF3A}" destId="{BD0993B7-5475-4BC9-92D5-AC32C2E861AB}" srcOrd="0" destOrd="0" parTransId="{7CD85954-CE41-4540-AA96-BC2D0E9FDF0D}" sibTransId="{DD3E00BB-E37D-4848-BB6A-4273F59D6C5D}"/>
    <dgm:cxn modelId="{EAD9EF92-E96D-4CA8-B8A4-0AFA5265AB49}" type="presOf" srcId="{BD0993B7-5475-4BC9-92D5-AC32C2E861AB}" destId="{B60CC678-6AE5-459D-93B7-A1176BAFE50D}" srcOrd="0" destOrd="0" presId="urn:microsoft.com/office/officeart/2005/8/layout/hProcess9"/>
    <dgm:cxn modelId="{A704BF70-D2AE-494E-9645-5557EF87DE9E}" type="presParOf" srcId="{A0E1C9DE-0BA4-48A8-9A99-A82EEB8BABE8}" destId="{E22A732D-F955-4AEA-875F-61F2D6BB6A71}" srcOrd="0" destOrd="0" presId="urn:microsoft.com/office/officeart/2005/8/layout/hProcess9"/>
    <dgm:cxn modelId="{BED39A8F-DFB9-4430-96CE-9971A9861E40}" type="presParOf" srcId="{A0E1C9DE-0BA4-48A8-9A99-A82EEB8BABE8}" destId="{A41150A2-D71B-4650-BD39-A3F3CA4A5986}" srcOrd="1" destOrd="0" presId="urn:microsoft.com/office/officeart/2005/8/layout/hProcess9"/>
    <dgm:cxn modelId="{BB5924FF-E203-4602-A731-CE8CCA71C364}" type="presParOf" srcId="{A41150A2-D71B-4650-BD39-A3F3CA4A5986}" destId="{B60CC678-6AE5-459D-93B7-A1176BAFE50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FF4B0C8-96D1-482C-AC54-863B5FBCDFBB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CA84977-76DD-49AB-ABD0-EFEB30F07F5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43267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1565C8-0FAC-404B-9919-73F24BC69736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1F4470B-7632-4A67-ACFB-9DFD5A9D1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9323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7DA696E-BB82-43C7-B257-E453481B938B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0541DA4-0AC8-4DBE-A6D1-6077D51C0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80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6DAB723-4FFB-4B91-B157-0859308976BA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CBFEF4E-22E5-4563-BF36-BDB2FD5F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040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CED0931-B80A-43C8-97AA-440F5E5E6724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7B5861A-C528-4F78-8C05-0EA7BA20F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29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E002-F921-4941-8F71-8E487DD8666D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C6A1-C65C-43FD-B71B-DEBEBD71981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0187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B8A0-B31E-4F22-AA52-9707FF8D51A3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3B2B-439C-4ACE-8100-539B7CF0B2A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9094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B3D5-5474-4808-BAF0-D967B43F34BF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E157-AFC5-4AA8-8794-A0FF8DAD717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5368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E7B8-E31D-4D0F-B30E-400A856007A3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0AB4-8082-4AF4-A48C-29490ACC0FF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6750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5E1B-6460-4BA7-84A6-EAD6078E1A98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19FB-ED35-4CDC-8CCA-8FF44A784F5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9088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BFA7-3426-41BC-AAE6-F4CBB3148111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9909-C572-4500-9476-1A6890DC5A6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7550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EDB6-F147-48B6-8A3F-030299E12AD4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0F4C-D0EC-4C2B-A946-A2997D5E201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14290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3E64-1F12-4EBD-9693-5F3E6CEBA126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46BCD-F2AC-4EC7-8A87-6CD71DEA65A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7755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37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774"/>
            <a:ext cx="8229600" cy="52473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AFBAA8F-8F44-410E-98FB-990034F497DC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F709142-6AAF-4BB2-8324-77BD25A5A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85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19F2-9145-4792-A966-7C46999F044C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56BB-9A3C-43B1-8C99-D38FEB64F72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72637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33A6-0124-4835-97CE-9654D6876200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F1D1-C4F9-4E65-A47A-186C3EDB7D2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0536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F26E-FAE2-4D70-826E-C087C3DCA0E1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BACD-6D46-44B7-9B7D-17E6B46B28C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4571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F021EA2-799E-427B-9BE2-F71A7151ADF0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1C2E480-0A55-4BA0-9DB3-B184AB008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597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4"/>
            <a:ext cx="8229600" cy="743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4ED0940-1E15-4D92-8F49-B94700F116E4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3E34E90-2B77-4929-AF3D-71AABBFB8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042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245920-C01A-470F-82BD-1321016ADBF7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A8DEA5A-7929-4D36-9377-F63553962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19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E39873C-B67E-463B-A9C8-F8654353D451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94CF4B8-835D-4A83-8C0C-8F9EA8D83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787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0B1036E-2D56-4550-A6A9-52A173E9030A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BE0B978-9C88-491B-9AC8-8243EEB1C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21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F679ED-A9B2-49D3-8DD7-1517F58A7E79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CC5C6DC-145B-47A6-A31B-8EFEC3426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0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B2768A8-9448-4E4A-9DFA-636EA5101461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4BAC659-357D-46FF-878D-1AA28BF2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547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A5D6CC4-F2DF-40DB-9C75-1A1CD1553D5C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63A5DE-B8BF-4228-85D1-01691293E09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35744" y="2085975"/>
            <a:ext cx="86661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Implementation of the Water Resources Classification System and Determination of the Resource Quality Objectives for Significant Water Resources in the </a:t>
            </a:r>
            <a:r>
              <a:rPr lang="en-ZA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Letaba </a:t>
            </a:r>
            <a:r>
              <a:rPr lang="en-ZA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Catchment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  <a:p>
            <a:pPr algn="ctr" eaLnBrk="1" hangingPunct="1">
              <a:defRPr/>
            </a:pPr>
            <a:r>
              <a:rPr lang="en-Z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7</a:t>
            </a:r>
            <a:r>
              <a:rPr lang="en-Z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: </a:t>
            </a:r>
            <a:r>
              <a:rPr lang="en-Z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Operational scenarios: Recap, description and yield consequences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  <a:p>
            <a:pPr eaLnBrk="1" hangingPunct="1">
              <a:defRPr/>
            </a:pPr>
            <a:endParaRPr lang="en-US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3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April 2014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Presented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by: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Pieter van Rooyen</a:t>
            </a:r>
          </a:p>
        </p:txBody>
      </p:sp>
    </p:spTree>
    <p:extLst>
      <p:ext uri="{BB962C8B-B14F-4D97-AF65-F5344CB8AC3E}">
        <p14:creationId xmlns:p14="http://schemas.microsoft.com/office/powerpoint/2010/main" xmlns="" val="18089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latin typeface="Futura Md BT" panose="020B0602020204020303" pitchFamily="34" charset="0"/>
              </a:rPr>
              <a:t>Present Day Scenario (1 of 6)</a:t>
            </a:r>
            <a:endParaRPr sz="3600" b="1" dirty="0">
              <a:latin typeface="Futura Md BT" panose="020B0602020204020303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83771"/>
            <a:ext cx="8585200" cy="498203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Aft>
                <a:spcPts val="1200"/>
              </a:spcAft>
            </a:pPr>
            <a:endParaRPr lang="en-ZA" sz="2800" dirty="0" smtClean="0">
              <a:latin typeface="Futura Md BT" panose="020B0602020204020303" pitchFamily="34" charset="0"/>
            </a:endParaRPr>
          </a:p>
          <a:p>
            <a:pPr>
              <a:spcAft>
                <a:spcPts val="1200"/>
              </a:spcAft>
            </a:pPr>
            <a:r>
              <a:rPr lang="en-ZA" sz="2800" dirty="0" smtClean="0">
                <a:latin typeface="Futura Md BT" panose="020B0602020204020303" pitchFamily="34" charset="0"/>
              </a:rPr>
              <a:t>Present </a:t>
            </a:r>
            <a:r>
              <a:rPr lang="en-ZA" sz="2800" dirty="0">
                <a:latin typeface="Futura Md BT" panose="020B0602020204020303" pitchFamily="34" charset="0"/>
              </a:rPr>
              <a:t>Water Resource Infrastructure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Present day abstractions and supply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Minimum flow of 0.6 m3/s into Kruger National Park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Serve as reference scenario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626" y="925891"/>
            <a:ext cx="8229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Reference scenario, present conditions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110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latin typeface="Futura Md BT" panose="020B0602020204020303" pitchFamily="34" charset="0"/>
              </a:rPr>
              <a:t>REC Scenario (2 of 6)</a:t>
            </a:r>
            <a:endParaRPr sz="3600" b="1" dirty="0">
              <a:latin typeface="Futura Md BT" panose="020B0602020204020303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45415"/>
            <a:ext cx="8763000" cy="54648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ZA" sz="2800" smtClean="0">
              <a:latin typeface="Futura Md BT" panose="020B06020202040203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ZA" sz="2800">
              <a:latin typeface="Futura Md BT" panose="020B06020202040203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smtClean="0">
                <a:latin typeface="Futura Md BT" panose="020B0602020204020303" pitchFamily="34" charset="0"/>
              </a:rPr>
              <a:t>Water </a:t>
            </a:r>
            <a:r>
              <a:rPr lang="en-ZA" sz="2800" dirty="0">
                <a:latin typeface="Futura Md BT" panose="020B0602020204020303" pitchFamily="34" charset="0"/>
              </a:rPr>
              <a:t>Resource Infrastructure:</a:t>
            </a:r>
          </a:p>
          <a:p>
            <a:pPr lvl="1">
              <a:spcBef>
                <a:spcPts val="0"/>
              </a:spcBef>
            </a:pPr>
            <a:r>
              <a:rPr lang="en-ZA" dirty="0"/>
              <a:t>Raising of Tzaneen Dam</a:t>
            </a:r>
          </a:p>
          <a:p>
            <a:pPr lvl="1">
              <a:spcBef>
                <a:spcPts val="0"/>
              </a:spcBef>
            </a:pPr>
            <a:r>
              <a:rPr lang="en-ZA" dirty="0"/>
              <a:t>Nwamitwa Dam implemented</a:t>
            </a:r>
          </a:p>
          <a:p>
            <a:pPr lvl="1">
              <a:spcBef>
                <a:spcPts val="0"/>
              </a:spcBef>
            </a:pPr>
            <a:r>
              <a:rPr lang="en-ZA" dirty="0"/>
              <a:t>Additional transfer to Polokwane (full yield)</a:t>
            </a:r>
          </a:p>
          <a:p>
            <a:pPr lvl="1">
              <a:spcBef>
                <a:spcPts val="0"/>
              </a:spcBef>
            </a:pPr>
            <a:r>
              <a:rPr lang="en-ZA" dirty="0"/>
              <a:t>Crystalfontein Dam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Recommended Ecological Category: </a:t>
            </a:r>
          </a:p>
          <a:p>
            <a:pPr lvl="1">
              <a:spcBef>
                <a:spcPts val="0"/>
              </a:spcBef>
            </a:pPr>
            <a:r>
              <a:rPr lang="en-ZA" dirty="0"/>
              <a:t>High and low flows EWR 3, 4, 5 and 7</a:t>
            </a:r>
          </a:p>
          <a:p>
            <a:pPr lvl="1">
              <a:spcBef>
                <a:spcPts val="0"/>
              </a:spcBef>
            </a:pPr>
            <a:r>
              <a:rPr lang="en-ZA" dirty="0"/>
              <a:t>Low flows at EWR 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Current drought restriction operating policy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626" y="925891"/>
            <a:ext cx="8229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Determine reduction in supply if releases for Recommended Ecological Categories Scenario is made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18270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latin typeface="Futura Md BT" panose="020B0602020204020303" pitchFamily="34" charset="0"/>
              </a:rPr>
              <a:t>Scenario 5 (3 of 6)</a:t>
            </a:r>
            <a:endParaRPr sz="3600" b="1" dirty="0">
              <a:latin typeface="Futura Md BT" panose="020B0602020204020303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783771"/>
            <a:ext cx="8661400" cy="40295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ZA" sz="2800" smtClean="0">
              <a:latin typeface="Futura Md BT" panose="020B06020202040203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smtClean="0">
                <a:latin typeface="Futura Md BT" panose="020B0602020204020303" pitchFamily="34" charset="0"/>
              </a:rPr>
              <a:t>Water </a:t>
            </a:r>
            <a:r>
              <a:rPr lang="en-ZA" sz="2800" dirty="0">
                <a:latin typeface="Futura Md BT" panose="020B0602020204020303" pitchFamily="34" charset="0"/>
              </a:rPr>
              <a:t>Resource Infrastructure:</a:t>
            </a:r>
          </a:p>
          <a:p>
            <a:pPr lvl="1">
              <a:spcBef>
                <a:spcPts val="0"/>
              </a:spcBef>
            </a:pPr>
            <a:r>
              <a:rPr lang="en-ZA" dirty="0"/>
              <a:t>Raising of Tzaneen, Nwamitwa Dam implemented</a:t>
            </a:r>
          </a:p>
          <a:p>
            <a:pPr lvl="1">
              <a:spcBef>
                <a:spcPts val="0"/>
              </a:spcBef>
            </a:pPr>
            <a:r>
              <a:rPr lang="en-ZA" dirty="0"/>
              <a:t>Additional transfer to Polokwane (licence request)</a:t>
            </a:r>
          </a:p>
          <a:p>
            <a:pPr lvl="1">
              <a:spcBef>
                <a:spcPts val="0"/>
              </a:spcBef>
            </a:pPr>
            <a:r>
              <a:rPr lang="en-ZA" dirty="0"/>
              <a:t>Crystalfontein Dam</a:t>
            </a:r>
          </a:p>
          <a:p>
            <a:pPr lvl="1">
              <a:spcBef>
                <a:spcPts val="0"/>
              </a:spcBef>
            </a:pPr>
            <a:r>
              <a:rPr lang="en-ZA" dirty="0"/>
              <a:t>Letsitele River Dam</a:t>
            </a:r>
          </a:p>
          <a:p>
            <a:pPr lvl="1">
              <a:spcBef>
                <a:spcPts val="0"/>
              </a:spcBef>
            </a:pPr>
            <a:r>
              <a:rPr lang="en-ZA" dirty="0"/>
              <a:t>Maximum groundwater abstraction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No releases for ecology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626" y="838807"/>
            <a:ext cx="8229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Maximum supply to economic activities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13324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latin typeface="Futura Md BT" panose="020B0602020204020303" pitchFamily="34" charset="0"/>
              </a:rPr>
              <a:t>Scenario 6 (4 of 6)</a:t>
            </a:r>
            <a:endParaRPr sz="3600" b="1" dirty="0">
              <a:latin typeface="Futura Md BT" panose="020B0602020204020303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771721"/>
            <a:ext cx="8610600" cy="545127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ZA" sz="2800" smtClean="0">
              <a:latin typeface="Futura Md BT" panose="020B06020202040203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smtClean="0">
                <a:latin typeface="Futura Md BT" panose="020B0602020204020303" pitchFamily="34" charset="0"/>
              </a:rPr>
              <a:t>Water </a:t>
            </a:r>
            <a:r>
              <a:rPr lang="en-ZA" sz="2800" dirty="0">
                <a:latin typeface="Futura Md BT" panose="020B0602020204020303" pitchFamily="34" charset="0"/>
              </a:rPr>
              <a:t>Resource Infrastructure:</a:t>
            </a:r>
          </a:p>
          <a:p>
            <a:pPr lvl="1">
              <a:spcBef>
                <a:spcPts val="0"/>
              </a:spcBef>
            </a:pPr>
            <a:r>
              <a:rPr lang="en-ZA" dirty="0"/>
              <a:t>Raising of Tzaneen, Nwamitwa Dam implemented</a:t>
            </a:r>
          </a:p>
          <a:p>
            <a:pPr lvl="1">
              <a:spcBef>
                <a:spcPts val="0"/>
              </a:spcBef>
            </a:pPr>
            <a:r>
              <a:rPr lang="en-ZA" dirty="0"/>
              <a:t>Additional transfer to Polokwane (licence request)</a:t>
            </a:r>
          </a:p>
          <a:p>
            <a:pPr lvl="1">
              <a:spcBef>
                <a:spcPts val="0"/>
              </a:spcBef>
            </a:pPr>
            <a:r>
              <a:rPr lang="en-ZA" dirty="0"/>
              <a:t>Crystalfontein Dam</a:t>
            </a:r>
          </a:p>
          <a:p>
            <a:pPr lvl="1">
              <a:spcBef>
                <a:spcPts val="0"/>
              </a:spcBef>
            </a:pPr>
            <a:r>
              <a:rPr lang="en-ZA" dirty="0"/>
              <a:t>Letsitele River Dam</a:t>
            </a:r>
          </a:p>
          <a:p>
            <a:pPr lvl="1">
              <a:spcBef>
                <a:spcPts val="0"/>
              </a:spcBef>
            </a:pPr>
            <a:r>
              <a:rPr lang="en-ZA" dirty="0"/>
              <a:t>Maximum groundwater abstraction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PES low flows (no high flows)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Water use:</a:t>
            </a:r>
          </a:p>
          <a:p>
            <a:pPr lvl="1">
              <a:spcBef>
                <a:spcPts val="0"/>
              </a:spcBef>
            </a:pPr>
            <a:r>
              <a:rPr lang="en-ZA" dirty="0"/>
              <a:t>Current abstractions Groot Letaba System</a:t>
            </a:r>
          </a:p>
          <a:p>
            <a:pPr lvl="1">
              <a:spcBef>
                <a:spcPts val="0"/>
              </a:spcBef>
            </a:pPr>
            <a:r>
              <a:rPr lang="en-ZA" dirty="0"/>
              <a:t>Increased abstraction from Crystalfontein 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626" y="837172"/>
            <a:ext cx="8229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Improve Scenario 5 ecology - PES low flows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8680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latin typeface="Futura Md BT" panose="020B0602020204020303" pitchFamily="34" charset="0"/>
              </a:rPr>
              <a:t>Scenario 9 (5 of 6)</a:t>
            </a:r>
            <a:endParaRPr sz="3600" b="1" dirty="0">
              <a:latin typeface="Futura Md BT" panose="020B0602020204020303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5100" y="783771"/>
            <a:ext cx="8712200" cy="528683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ZA" sz="2800" smtClean="0">
              <a:latin typeface="Futura Md BT" panose="020B06020202040203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ZA" sz="2800">
              <a:latin typeface="Futura Md BT" panose="020B06020202040203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smtClean="0">
                <a:latin typeface="Futura Md BT" panose="020B0602020204020303" pitchFamily="34" charset="0"/>
              </a:rPr>
              <a:t>Water </a:t>
            </a:r>
            <a:r>
              <a:rPr lang="en-ZA" sz="2800" dirty="0">
                <a:latin typeface="Futura Md BT" panose="020B0602020204020303" pitchFamily="34" charset="0"/>
              </a:rPr>
              <a:t>Resource Infrastructure:</a:t>
            </a:r>
          </a:p>
          <a:p>
            <a:pPr lvl="1">
              <a:spcBef>
                <a:spcPts val="0"/>
              </a:spcBef>
            </a:pPr>
            <a:r>
              <a:rPr lang="en-ZA" dirty="0"/>
              <a:t>Raising of Tzaneen Dam</a:t>
            </a:r>
          </a:p>
          <a:p>
            <a:pPr lvl="1">
              <a:spcBef>
                <a:spcPts val="0"/>
              </a:spcBef>
            </a:pPr>
            <a:r>
              <a:rPr lang="en-ZA" dirty="0"/>
              <a:t>Nwamitwa Dam implemented</a:t>
            </a:r>
          </a:p>
          <a:p>
            <a:pPr lvl="1">
              <a:spcBef>
                <a:spcPts val="0"/>
              </a:spcBef>
            </a:pPr>
            <a:r>
              <a:rPr lang="en-ZA" dirty="0"/>
              <a:t>Additional transfer to Polokwane (licence request)</a:t>
            </a:r>
          </a:p>
          <a:p>
            <a:pPr lvl="1">
              <a:spcBef>
                <a:spcPts val="0"/>
              </a:spcBef>
            </a:pPr>
            <a:r>
              <a:rPr lang="en-ZA" dirty="0"/>
              <a:t>Crystalfontein Dam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Low flows for REC (1 high flow event in year)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Determine available supply for users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626" y="837172"/>
            <a:ext cx="8229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Increase low flows from Scenario 6 (PES to REC) and add high flow event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41113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latin typeface="Futura Md BT" panose="020B0602020204020303" pitchFamily="34" charset="0"/>
              </a:rPr>
              <a:t>Scenario 10 (6 of 6)</a:t>
            </a:r>
            <a:endParaRPr sz="3600" b="1" dirty="0">
              <a:latin typeface="Futura Md BT" panose="020B0602020204020303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783772"/>
            <a:ext cx="8597900" cy="51344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ZA" sz="2800" smtClean="0">
              <a:latin typeface="Futura Md BT" panose="020B06020202040203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ZA" sz="2800" smtClean="0">
              <a:latin typeface="Futura Md BT" panose="020B06020202040203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smtClean="0">
                <a:latin typeface="Futura Md BT" panose="020B0602020204020303" pitchFamily="34" charset="0"/>
              </a:rPr>
              <a:t>Water </a:t>
            </a:r>
            <a:r>
              <a:rPr lang="en-ZA" sz="2800" dirty="0">
                <a:latin typeface="Futura Md BT" panose="020B0602020204020303" pitchFamily="34" charset="0"/>
              </a:rPr>
              <a:t>Resource Infrastructure:</a:t>
            </a:r>
          </a:p>
          <a:p>
            <a:pPr lvl="1">
              <a:spcBef>
                <a:spcPts val="0"/>
              </a:spcBef>
            </a:pPr>
            <a:r>
              <a:rPr lang="en-ZA" dirty="0"/>
              <a:t>Raising of Tzaneen Dam</a:t>
            </a:r>
          </a:p>
          <a:p>
            <a:pPr lvl="1">
              <a:spcBef>
                <a:spcPts val="0"/>
              </a:spcBef>
            </a:pPr>
            <a:r>
              <a:rPr lang="en-ZA" dirty="0"/>
              <a:t>Nwamitwa Dam implemented</a:t>
            </a:r>
          </a:p>
          <a:p>
            <a:pPr lvl="1">
              <a:spcBef>
                <a:spcPts val="0"/>
              </a:spcBef>
            </a:pPr>
            <a:r>
              <a:rPr lang="en-ZA" dirty="0"/>
              <a:t>Additional transfer to Polokwane (licence request)</a:t>
            </a:r>
          </a:p>
          <a:p>
            <a:pPr lvl="1">
              <a:spcBef>
                <a:spcPts val="0"/>
              </a:spcBef>
            </a:pPr>
            <a:r>
              <a:rPr lang="en-ZA" dirty="0"/>
              <a:t>Crystalfontein Dam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PES low flows (3 high flow events - Groot Letaba)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Determine available supply for users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626" y="925891"/>
            <a:ext cx="8229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Exchange (reduce) low </a:t>
            </a:r>
            <a:r>
              <a:rPr lang="en-ZA" dirty="0"/>
              <a:t>flow </a:t>
            </a:r>
            <a:r>
              <a:rPr lang="en-ZA" dirty="0" smtClean="0"/>
              <a:t>from Scenario 9 (REC to PES) and add 2 high </a:t>
            </a:r>
            <a:r>
              <a:rPr lang="en-ZA" dirty="0"/>
              <a:t>flow </a:t>
            </a:r>
            <a:r>
              <a:rPr lang="en-ZA" dirty="0" smtClean="0"/>
              <a:t>events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787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21874-AC82-47A0-B128-52C9101ED94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84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b="1" dirty="0">
                <a:solidFill>
                  <a:schemeClr val="bg1"/>
                </a:solidFill>
                <a:latin typeface="Futura Md BT" panose="020B0602020204020303" pitchFamily="34" charset="0"/>
              </a:rPr>
              <a:t>Catchment Analysis </a:t>
            </a:r>
            <a:endParaRPr lang="en-ZA" sz="36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15" name="Pie 14"/>
          <p:cNvSpPr/>
          <p:nvPr/>
        </p:nvSpPr>
        <p:spPr bwMode="auto">
          <a:xfrm>
            <a:off x="3059830" y="1946790"/>
            <a:ext cx="3523484" cy="3480184"/>
          </a:xfrm>
          <a:prstGeom prst="pie">
            <a:avLst>
              <a:gd name="adj1" fmla="val 6315185"/>
              <a:gd name="adj2" fmla="val 15231930"/>
            </a:avLst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16" name="Pie 15"/>
          <p:cNvSpPr/>
          <p:nvPr/>
        </p:nvSpPr>
        <p:spPr bwMode="auto">
          <a:xfrm>
            <a:off x="2987822" y="1946790"/>
            <a:ext cx="3523484" cy="3480184"/>
          </a:xfrm>
          <a:prstGeom prst="pie">
            <a:avLst>
              <a:gd name="adj1" fmla="val 15155462"/>
              <a:gd name="adj2" fmla="val 6379470"/>
            </a:avLst>
          </a:prstGeom>
          <a:solidFill>
            <a:srgbClr val="FFCC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47114" name="TextBox 8"/>
          <p:cNvSpPr txBox="1">
            <a:spLocks noChangeArrowheads="1"/>
          </p:cNvSpPr>
          <p:nvPr/>
        </p:nvSpPr>
        <p:spPr bwMode="auto">
          <a:xfrm>
            <a:off x="3082925" y="3578225"/>
            <a:ext cx="154781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40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Ecological </a:t>
            </a:r>
          </a:p>
          <a:p>
            <a:pPr algn="ctr" eaLnBrk="1" hangingPunct="1"/>
            <a:r>
              <a:rPr lang="en-ZA" sz="140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Water Requirements</a:t>
            </a:r>
          </a:p>
        </p:txBody>
      </p:sp>
      <p:sp>
        <p:nvSpPr>
          <p:cNvPr id="47115" name="TextBox 9"/>
          <p:cNvSpPr txBox="1">
            <a:spLocks noChangeArrowheads="1"/>
          </p:cNvSpPr>
          <p:nvPr/>
        </p:nvSpPr>
        <p:spPr bwMode="auto">
          <a:xfrm>
            <a:off x="4643438" y="3443288"/>
            <a:ext cx="1884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Socio-Economic</a:t>
            </a:r>
          </a:p>
          <a:p>
            <a:pPr algn="ctr" eaLnBrk="1" hangingPunct="1"/>
            <a:r>
              <a:rPr lang="en-ZA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Water Requirements 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3028950" y="1916113"/>
            <a:ext cx="3497263" cy="3505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117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2771775" y="2060575"/>
            <a:ext cx="781050" cy="7810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2" name="Arc 21"/>
          <p:cNvSpPr/>
          <p:nvPr/>
        </p:nvSpPr>
        <p:spPr bwMode="auto">
          <a:xfrm rot="9062512">
            <a:off x="3892550" y="3352800"/>
            <a:ext cx="1568450" cy="1543050"/>
          </a:xfrm>
          <a:prstGeom prst="arc">
            <a:avLst/>
          </a:prstGeom>
          <a:noFill/>
          <a:ln w="38100" cap="flat" cmpd="sng" algn="ctr">
            <a:solidFill>
              <a:srgbClr val="0000CC">
                <a:lumMod val="75000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337050" y="4776788"/>
            <a:ext cx="144463" cy="142875"/>
          </a:xfrm>
          <a:prstGeom prst="ellips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120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2446338" y="2232025"/>
            <a:ext cx="781050" cy="7810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2082006" y="1913732"/>
            <a:ext cx="646113" cy="1517650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91000"/>
              </a:prstClr>
            </a:outerShdw>
          </a:effectLst>
        </p:spPr>
      </p:cxnSp>
      <p:sp>
        <p:nvSpPr>
          <p:cNvPr id="26" name="TextBox 25"/>
          <p:cNvSpPr txBox="1"/>
          <p:nvPr/>
        </p:nvSpPr>
        <p:spPr>
          <a:xfrm>
            <a:off x="478368" y="1702549"/>
            <a:ext cx="2336412" cy="646331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  <a:effectLst>
            <a:outerShdw dist="38100" sx="1000" sy="1000" algn="l" rotWithShape="0">
              <a:prstClr val="black"/>
            </a:outerShdw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Catchment Resource Availability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789776" y="3600400"/>
            <a:ext cx="1549976" cy="54868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60000" algn="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24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28" name="TextBox 54"/>
          <p:cNvSpPr txBox="1">
            <a:spLocks noChangeArrowheads="1"/>
          </p:cNvSpPr>
          <p:nvPr/>
        </p:nvSpPr>
        <p:spPr bwMode="auto">
          <a:xfrm>
            <a:off x="882650" y="3671888"/>
            <a:ext cx="130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80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Protection</a:t>
            </a: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754063" y="5013325"/>
            <a:ext cx="2349500" cy="646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kern="0" dirty="0">
                <a:solidFill>
                  <a:sysClr val="windowText" lastClr="000000"/>
                </a:solidFill>
              </a:rPr>
              <a:t>Management  Class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kern="0" dirty="0">
                <a:solidFill>
                  <a:sysClr val="windowText" lastClr="000000"/>
                </a:solidFill>
              </a:rPr>
              <a:t>(Decision)</a:t>
            </a:r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 bwMode="auto">
          <a:xfrm flipV="1">
            <a:off x="3103563" y="4875213"/>
            <a:ext cx="1266825" cy="460375"/>
          </a:xfrm>
          <a:prstGeom prst="straightConnector1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schemeClr val="bg1">
                <a:alpha val="0"/>
              </a:schemeClr>
            </a:outerShdw>
          </a:effectLst>
        </p:spPr>
      </p:cxnSp>
      <p:sp>
        <p:nvSpPr>
          <p:cNvPr id="31" name="Rounded Rectangle 30"/>
          <p:cNvSpPr/>
          <p:nvPr/>
        </p:nvSpPr>
        <p:spPr bwMode="auto">
          <a:xfrm>
            <a:off x="7308304" y="3530036"/>
            <a:ext cx="1368152" cy="43204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60000" algn="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24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34" name="TextBox 56"/>
          <p:cNvSpPr txBox="1">
            <a:spLocks noChangeArrowheads="1"/>
          </p:cNvSpPr>
          <p:nvPr/>
        </p:nvSpPr>
        <p:spPr bwMode="auto">
          <a:xfrm>
            <a:off x="7418388" y="360203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</a:t>
            </a:r>
          </a:p>
        </p:txBody>
      </p:sp>
    </p:spTree>
    <p:extLst>
      <p:ext uri="{BB962C8B-B14F-4D97-AF65-F5344CB8AC3E}">
        <p14:creationId xmlns:p14="http://schemas.microsoft.com/office/powerpoint/2010/main" xmlns="" val="198820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9629" y="-30579"/>
            <a:ext cx="4814371" cy="68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5750" y="840036"/>
            <a:ext cx="365828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ＭＳ Ｐゴシック" charset="0"/>
              </a:rPr>
              <a:t>Water Resources Network Model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cs typeface="ＭＳ Ｐゴシック" charset="0"/>
              </a:rPr>
              <a:t>(example)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3600" b="1" dirty="0" smtClean="0">
              <a:latin typeface="+mj-lt"/>
              <a:cs typeface="ＭＳ Ｐゴシック" charset="0"/>
            </a:endParaRPr>
          </a:p>
          <a:p>
            <a:pPr marL="571500" marR="0" lvl="0" indent="-5715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ＭＳ Ｐゴシック" charset="0"/>
              </a:rPr>
              <a:t>Monthly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ＭＳ Ｐゴシック" charset="0"/>
              </a:rPr>
              <a:t> time step</a:t>
            </a:r>
          </a:p>
          <a:p>
            <a:pPr marL="571500" marR="0" lvl="0" indent="-5715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baseline="0" dirty="0" smtClean="0">
                <a:latin typeface="+mj-lt"/>
                <a:cs typeface="ＭＳ Ｐゴシック" charset="0"/>
              </a:rPr>
              <a:t>All water use</a:t>
            </a:r>
          </a:p>
          <a:p>
            <a:pPr marL="571500" marR="0" lvl="0" indent="-5715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ＭＳ Ｐゴシック" charset="0"/>
              </a:rPr>
              <a:t>Groundwater use</a:t>
            </a:r>
          </a:p>
          <a:p>
            <a:pPr marL="571500" marR="0" lvl="0" indent="-5715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baseline="0" dirty="0" smtClean="0">
                <a:latin typeface="+mj-lt"/>
                <a:cs typeface="ＭＳ Ｐゴシック" charset="0"/>
              </a:rPr>
              <a:t>Return flows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86235" y="461665"/>
            <a:ext cx="244232" cy="2984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10814" y="0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Magoebaskloof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847424" y="1607419"/>
            <a:ext cx="297454" cy="3756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92976" y="1839817"/>
            <a:ext cx="1642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Vergelegin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724686" y="1607419"/>
            <a:ext cx="163391" cy="2323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00201" y="1784732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Hans Merensky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812360" y="3284984"/>
            <a:ext cx="341522" cy="4076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24686" y="2823319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Tzaneen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8611" y="4208442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Thabina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667850" y="4594034"/>
            <a:ext cx="477028" cy="3415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88077" y="4594034"/>
            <a:ext cx="109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Noord Canal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0850" y="5530467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NN Canal</a:t>
            </a:r>
            <a:endParaRPr lang="en-ZA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8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latin typeface="Futura Md BT" panose="020B0602020204020303" pitchFamily="34" charset="0"/>
              </a:rPr>
              <a:t>Water supply summary</a:t>
            </a:r>
            <a:endParaRPr lang="en-GB" sz="3600" b="1" dirty="0">
              <a:latin typeface="Futura Md BT" panose="020B06020202040203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1981059"/>
              </p:ext>
            </p:extLst>
          </p:nvPr>
        </p:nvGraphicFramePr>
        <p:xfrm>
          <a:off x="116113" y="906234"/>
          <a:ext cx="8853716" cy="49011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1579337"/>
                <a:gridCol w="1200150"/>
                <a:gridCol w="1428750"/>
                <a:gridCol w="1659060"/>
                <a:gridCol w="1430801"/>
                <a:gridCol w="1555618"/>
              </a:tblGrid>
              <a:tr h="1552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dirty="0">
                          <a:effectLst/>
                        </a:rPr>
                        <a:t>Scenario</a:t>
                      </a:r>
                      <a:endParaRPr lang="en-GB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dirty="0">
                          <a:effectLst/>
                        </a:rPr>
                        <a:t>Supply to Tzaneen / Nwamitwa irrigators</a:t>
                      </a:r>
                      <a:endParaRPr lang="en-GB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dirty="0">
                          <a:effectLst/>
                        </a:rPr>
                        <a:t>Supply to Tzaneen / Nwamitwa current urban</a:t>
                      </a:r>
                      <a:endParaRPr lang="en-GB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dirty="0">
                          <a:effectLst/>
                        </a:rPr>
                        <a:t>Additional supply to Tzaneen / Nwamitwa urban </a:t>
                      </a:r>
                      <a:endParaRPr lang="en-GB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400" spc="25" dirty="0">
                          <a:effectLst/>
                        </a:rPr>
                        <a:t>Total Supply to Tzaneen / Nwamitwa</a:t>
                      </a:r>
                      <a:endParaRPr lang="en-GB" sz="18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dirty="0">
                          <a:effectLst/>
                        </a:rPr>
                        <a:t>Additional supply to Crystalfontein urban</a:t>
                      </a:r>
                      <a:endParaRPr lang="en-GB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1441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Present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Day Scenario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66.4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16.2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0.0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spc="25" dirty="0">
                          <a:effectLst/>
                        </a:rPr>
                        <a:t>82.6</a:t>
                      </a:r>
                      <a:endParaRPr lang="en-GB" sz="16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kern="1400" spc="25" dirty="0" smtClean="0">
                          <a:effectLst/>
                        </a:rPr>
                        <a:t>0.0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1441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REC Scenario </a:t>
                      </a:r>
                      <a:r>
                        <a:rPr lang="en-GB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(Ecological Recommendation)</a:t>
                      </a:r>
                      <a:endParaRPr lang="en-GB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29.2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16.4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0.0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spc="25" dirty="0">
                          <a:effectLst/>
                        </a:rPr>
                        <a:t>45.6</a:t>
                      </a:r>
                      <a:endParaRPr lang="en-GB" sz="16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2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49443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Scenario 5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68.1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16.4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16.0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spc="25" dirty="0">
                          <a:effectLst/>
                        </a:rPr>
                        <a:t>100.5</a:t>
                      </a:r>
                      <a:endParaRPr lang="en-GB" sz="16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12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9443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Scenario 6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66.4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16.2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0.0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spc="25" dirty="0">
                          <a:effectLst/>
                        </a:rPr>
                        <a:t>82.6</a:t>
                      </a:r>
                      <a:endParaRPr lang="en-GB" sz="16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kern="1400" spc="25" dirty="0" smtClean="0">
                          <a:effectLst/>
                        </a:rPr>
                        <a:t>11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49443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Scenario 9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67.7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16.1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5.0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spc="25" dirty="0">
                          <a:effectLst/>
                        </a:rPr>
                        <a:t>88.9</a:t>
                      </a:r>
                      <a:endParaRPr lang="en-GB" sz="16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kern="1400" spc="25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6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9443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</a:rPr>
                        <a:t>Scenario 10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400" spc="25" dirty="0">
                          <a:effectLst/>
                        </a:rPr>
                        <a:t>67.1</a:t>
                      </a:r>
                      <a:endParaRPr lang="en-GB" sz="1600" b="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400" spc="25" dirty="0">
                          <a:effectLst/>
                        </a:rPr>
                        <a:t>16.1</a:t>
                      </a:r>
                      <a:endParaRPr lang="en-GB" sz="1600" b="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400" spc="25" dirty="0">
                          <a:effectLst/>
                        </a:rPr>
                        <a:t>5.0</a:t>
                      </a:r>
                      <a:endParaRPr lang="en-GB" sz="1600" b="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spc="25" dirty="0">
                          <a:effectLst/>
                        </a:rPr>
                        <a:t>88.1</a:t>
                      </a:r>
                      <a:endParaRPr lang="en-GB" sz="16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spc="25" dirty="0">
                          <a:effectLst/>
                        </a:rPr>
                        <a:t>11</a:t>
                      </a:r>
                      <a:endParaRPr lang="en-GB" sz="16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4626" y="6060371"/>
            <a:ext cx="82296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2200" dirty="0" smtClean="0"/>
              <a:t>Focus on water users where changes occur between scenarios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xmlns="" val="15013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054100" y="237807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ZA" sz="3600" b="1" dirty="0">
                <a:latin typeface="Futura Md BT" panose="020B0602020204020303" pitchFamily="34" charset="0"/>
              </a:rPr>
              <a:t>Questions for clarification</a:t>
            </a:r>
            <a:endParaRPr lang="en-GB" sz="3600" b="1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6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-14281"/>
            <a:ext cx="85725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latin typeface="Futura Md BT" panose="020B0602020204020303" pitchFamily="34" charset="0"/>
              </a:rPr>
              <a:t>Letaba NWRCS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0FAB6-F734-4ECA-B6AA-E2AEC38C536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750" y="5875402"/>
            <a:ext cx="8572500" cy="633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Z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Scenario</a:t>
            </a:r>
            <a:r>
              <a:rPr lang="en-Z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 Analysis: Where does it fit in?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486228" y="5965371"/>
            <a:ext cx="522515" cy="464457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4598451"/>
              </p:ext>
            </p:extLst>
          </p:nvPr>
        </p:nvGraphicFramePr>
        <p:xfrm>
          <a:off x="285750" y="819150"/>
          <a:ext cx="8606730" cy="502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6-Point Star 13"/>
          <p:cNvSpPr/>
          <p:nvPr/>
        </p:nvSpPr>
        <p:spPr>
          <a:xfrm>
            <a:off x="299704" y="3106821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5" name="6-Point Star 14"/>
          <p:cNvSpPr/>
          <p:nvPr/>
        </p:nvSpPr>
        <p:spPr>
          <a:xfrm>
            <a:off x="357732" y="3864810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59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>
                <a:latin typeface="Futura Md BT" panose="020B0602020204020303" pitchFamily="34" charset="0"/>
              </a:rPr>
              <a:t>What are scenarios?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7575"/>
            <a:ext cx="8229600" cy="406152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ZA" sz="3600" dirty="0">
                <a:latin typeface="Futura Md BT" panose="020B0602020204020303" pitchFamily="34" charset="0"/>
              </a:rPr>
              <a:t>Scenarios, in context of water resource management and planning are plausible definitions (settings) of all the factors (variables) that influence the water balance and water quality in a catchment and the system as a whole</a:t>
            </a:r>
          </a:p>
        </p:txBody>
      </p:sp>
    </p:spTree>
    <p:extLst>
      <p:ext uri="{BB962C8B-B14F-4D97-AF65-F5344CB8AC3E}">
        <p14:creationId xmlns:p14="http://schemas.microsoft.com/office/powerpoint/2010/main" xmlns="" val="8367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>
                <a:latin typeface="Futura Md BT" panose="020B0602020204020303" pitchFamily="34" charset="0"/>
              </a:rPr>
              <a:t>What are scenarios</a:t>
            </a:r>
            <a:r>
              <a:rPr lang="en-ZA" sz="3600" b="1" dirty="0">
                <a:latin typeface="Futura Md BT" panose="020B0602020204020303" pitchFamily="34" charset="0"/>
              </a:rPr>
              <a:t> used for</a:t>
            </a:r>
            <a:r>
              <a:rPr sz="3600" b="1" dirty="0">
                <a:latin typeface="Futura Md BT" panose="020B0602020204020303" pitchFamily="34" charset="0"/>
              </a:rPr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4075"/>
            <a:ext cx="8229600" cy="397262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ZA" sz="3600" dirty="0">
                <a:latin typeface="Futura Md BT" panose="020B0602020204020303" pitchFamily="34" charset="0"/>
              </a:rPr>
              <a:t>Different levels of water use and protection are evaluated with the aim to find a balanced scenario</a:t>
            </a:r>
          </a:p>
          <a:p>
            <a:pPr>
              <a:spcAft>
                <a:spcPts val="1200"/>
              </a:spcAft>
            </a:pPr>
            <a:r>
              <a:rPr lang="en-ZA" sz="3600" dirty="0">
                <a:latin typeface="Futura Md BT" panose="020B0602020204020303" pitchFamily="34" charset="0"/>
              </a:rPr>
              <a:t>Water Resource Classification is the process to evaluate and recommend what that balance scenario entails</a:t>
            </a:r>
          </a:p>
        </p:txBody>
      </p:sp>
    </p:spTree>
    <p:extLst>
      <p:ext uri="{BB962C8B-B14F-4D97-AF65-F5344CB8AC3E}">
        <p14:creationId xmlns:p14="http://schemas.microsoft.com/office/powerpoint/2010/main" xmlns="" val="26037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-10653"/>
            <a:ext cx="8572500" cy="1143000"/>
          </a:xfrm>
        </p:spPr>
        <p:txBody>
          <a:bodyPr>
            <a:normAutofit/>
          </a:bodyPr>
          <a:lstStyle/>
          <a:p>
            <a:r>
              <a:rPr sz="3600" b="1" dirty="0">
                <a:latin typeface="Futura Md BT" panose="020B0602020204020303" pitchFamily="34" charset="0"/>
              </a:rPr>
              <a:t>Evaluation of Scenarios</a:t>
            </a:r>
            <a:endParaRPr lang="en-ZA" sz="3600" b="1" dirty="0">
              <a:latin typeface="Futura Md BT" panose="020B06020202040203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4256703"/>
              </p:ext>
            </p:extLst>
          </p:nvPr>
        </p:nvGraphicFramePr>
        <p:xfrm>
          <a:off x="-1" y="1123619"/>
          <a:ext cx="6941713" cy="529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356286677"/>
              </p:ext>
            </p:extLst>
          </p:nvPr>
        </p:nvGraphicFramePr>
        <p:xfrm>
          <a:off x="5124747" y="2511150"/>
          <a:ext cx="4019254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366016163"/>
              </p:ext>
            </p:extLst>
          </p:nvPr>
        </p:nvGraphicFramePr>
        <p:xfrm>
          <a:off x="683568" y="547556"/>
          <a:ext cx="108012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356834" y="3055033"/>
            <a:ext cx="1957589" cy="3134080"/>
            <a:chOff x="2356834" y="3055033"/>
            <a:chExt cx="1957589" cy="313408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2356834" y="3055033"/>
              <a:ext cx="1957589" cy="1687132"/>
            </a:xfrm>
            <a:prstGeom prst="wedgeRoundRectCallout">
              <a:avLst>
                <a:gd name="adj1" fmla="val 5223"/>
                <a:gd name="adj2" fmla="val 93798"/>
                <a:gd name="adj3" fmla="val 16667"/>
              </a:avLst>
            </a:prstGeom>
            <a:ln w="3492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b="1" dirty="0"/>
                <a:t>Ecological</a:t>
              </a: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b="1" dirty="0"/>
                <a:t>EGSA</a:t>
              </a: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b="1" dirty="0"/>
                <a:t>Economical</a:t>
              </a: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b="1" dirty="0"/>
                <a:t>Non-Ecological Water Quality</a:t>
              </a:r>
              <a:endParaRPr lang="en-ZA" sz="16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704564" y="5479138"/>
              <a:ext cx="1609859" cy="709975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210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Futura Md BT" panose="020B0602020204020303" pitchFamily="34" charset="0"/>
              </a:rPr>
              <a:t>Letaba River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1400"/>
            <a:ext cx="9086733" cy="556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49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olin\from Paul\Letaba\iua-groot_letab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92" y="12192"/>
            <a:ext cx="9178836" cy="686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40" y="53304"/>
            <a:ext cx="8572560" cy="1257299"/>
          </a:xfrm>
          <a:solidFill>
            <a:schemeClr val="bg1"/>
          </a:solidFill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Scenarios in context of IUAs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3DC6-9A88-4698-A4E8-44AD558C8DB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57200" y="878774"/>
            <a:ext cx="3157728" cy="1915047"/>
          </a:xfrm>
          <a:prstGeom prst="wedgeRectCallout">
            <a:avLst>
              <a:gd name="adj1" fmla="val 13346"/>
              <a:gd name="adj2" fmla="val 97807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1600" b="1" dirty="0" smtClean="0">
                <a:solidFill>
                  <a:schemeClr val="tx1"/>
                </a:solidFill>
              </a:rPr>
              <a:t>Letaba u/s Tzaneen Dam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Approved</a:t>
            </a:r>
            <a:r>
              <a:rPr lang="en-ZA" sz="1600" dirty="0">
                <a:solidFill>
                  <a:schemeClr val="tx1"/>
                </a:solidFill>
              </a:rPr>
              <a:t>: Groot Letaba River Water Development Project : </a:t>
            </a:r>
            <a:r>
              <a:rPr lang="en-ZA" sz="1600" dirty="0" smtClean="0">
                <a:solidFill>
                  <a:schemeClr val="tx1"/>
                </a:solidFill>
              </a:rPr>
              <a:t>Raising  of Tzaneen Dam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Applications: </a:t>
            </a:r>
          </a:p>
          <a:p>
            <a:pPr marL="742950" lvl="1" indent="-285750">
              <a:buFontTx/>
              <a:buChar char="-"/>
            </a:pPr>
            <a:r>
              <a:rPr lang="en-ZA" sz="1600" dirty="0" smtClean="0">
                <a:solidFill>
                  <a:schemeClr val="tx1"/>
                </a:solidFill>
              </a:rPr>
              <a:t>Abstraction to Polokwane</a:t>
            </a:r>
          </a:p>
          <a:p>
            <a:pPr marL="742950" lvl="1" indent="-285750">
              <a:buFontTx/>
              <a:buChar char="-"/>
            </a:pPr>
            <a:r>
              <a:rPr lang="en-ZA" sz="1600" dirty="0">
                <a:solidFill>
                  <a:schemeClr val="tx1"/>
                </a:solidFill>
              </a:rPr>
              <a:t>Politsi Scheme</a:t>
            </a:r>
            <a:endParaRPr lang="en-ZA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4864" y="5788981"/>
            <a:ext cx="3023616" cy="830997"/>
          </a:xfrm>
          <a:prstGeom prst="wedgeRectCallout">
            <a:avLst>
              <a:gd name="adj1" fmla="val 50720"/>
              <a:gd name="adj2" fmla="val -13470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ZA" sz="1600" b="1" dirty="0" smtClean="0">
                <a:solidFill>
                  <a:schemeClr val="tx1"/>
                </a:solidFill>
              </a:rPr>
              <a:t>Letsitele and Thabina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600" dirty="0">
                <a:solidFill>
                  <a:schemeClr val="tx1"/>
                </a:solidFill>
              </a:rPr>
              <a:t>Option for evaluation, Letsitele River Valley Dam 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090019" y="4956612"/>
            <a:ext cx="2804616" cy="1169551"/>
          </a:xfrm>
          <a:prstGeom prst="wedgeRectCallout">
            <a:avLst>
              <a:gd name="adj1" fmla="val -42327"/>
              <a:gd name="adj2" fmla="val -11201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</a:rPr>
              <a:t>Letaba d/s Tzaneen Dam to Proposed Nwamitwa Dam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Approved: Groot Letaba River Water Development Project </a:t>
            </a:r>
            <a:r>
              <a:rPr lang="en-ZA" sz="1400" dirty="0" smtClean="0">
                <a:solidFill>
                  <a:schemeClr val="tx1"/>
                </a:solidFill>
              </a:rPr>
              <a:t>: Nwamitwa Dam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299334" y="833549"/>
            <a:ext cx="2807978" cy="954107"/>
          </a:xfrm>
          <a:prstGeom prst="wedgeRectCallout">
            <a:avLst>
              <a:gd name="adj1" fmla="val -63138"/>
              <a:gd name="adj2" fmla="val 8616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</a:rPr>
              <a:t>Molatotsi River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Option for evaluation, Artificial </a:t>
            </a:r>
            <a:r>
              <a:rPr lang="en-ZA" sz="1400" dirty="0" smtClean="0">
                <a:solidFill>
                  <a:schemeClr val="tx1"/>
                </a:solidFill>
              </a:rPr>
              <a:t>aquifer recharge </a:t>
            </a:r>
            <a:r>
              <a:rPr lang="en-ZA" sz="1400" dirty="0">
                <a:solidFill>
                  <a:schemeClr val="tx1"/>
                </a:solidFill>
              </a:rPr>
              <a:t>at Mulele .</a:t>
            </a:r>
            <a:r>
              <a:rPr lang="en-ZA" sz="1400" dirty="0" smtClean="0">
                <a:solidFill>
                  <a:schemeClr val="tx1"/>
                </a:solidFill>
              </a:rPr>
              <a:t> </a:t>
            </a:r>
            <a:endParaRPr lang="en-Z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8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30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0" y="100361"/>
            <a:ext cx="4521200" cy="1307729"/>
          </a:xfrm>
          <a:solidFill>
            <a:srgbClr val="FFFFF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3DC6-9A88-4698-A4E8-44AD558C8DB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134874" y="156750"/>
            <a:ext cx="3233736" cy="954107"/>
          </a:xfrm>
          <a:prstGeom prst="wedgeRectCallout">
            <a:avLst>
              <a:gd name="adj1" fmla="val -6121"/>
              <a:gd name="adj2" fmla="val 13130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</a:rPr>
              <a:t>Klein Letaba </a:t>
            </a:r>
            <a:r>
              <a:rPr lang="en-ZA" sz="1400" b="1" dirty="0">
                <a:solidFill>
                  <a:schemeClr val="tx1"/>
                </a:solidFill>
              </a:rPr>
              <a:t>u/s Middel Letaba Dam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Option for </a:t>
            </a:r>
            <a:r>
              <a:rPr lang="en-ZA" sz="1400" dirty="0" smtClean="0">
                <a:solidFill>
                  <a:schemeClr val="tx1"/>
                </a:solidFill>
              </a:rPr>
              <a:t>evaluation: Crystalfontein </a:t>
            </a:r>
            <a:r>
              <a:rPr lang="en-ZA" sz="1400" dirty="0">
                <a:solidFill>
                  <a:schemeClr val="tx1"/>
                </a:solidFill>
              </a:rPr>
              <a:t>Dam and conveyance infrastructure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501900" y="3429001"/>
            <a:ext cx="2649220" cy="954107"/>
          </a:xfrm>
          <a:prstGeom prst="wedgeRectCallout">
            <a:avLst>
              <a:gd name="adj1" fmla="val -30976"/>
              <a:gd name="adj2" fmla="val -18243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</a:rPr>
              <a:t>Klein Letaba d/s </a:t>
            </a:r>
            <a:r>
              <a:rPr lang="en-ZA" sz="1400" b="1" dirty="0">
                <a:solidFill>
                  <a:schemeClr val="tx1"/>
                </a:solidFill>
              </a:rPr>
              <a:t>Middel Letaba </a:t>
            </a:r>
            <a:r>
              <a:rPr lang="en-ZA" sz="1400" b="1" dirty="0" smtClean="0">
                <a:solidFill>
                  <a:schemeClr val="tx1"/>
                </a:solidFill>
              </a:rPr>
              <a:t>Dam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400" dirty="0" smtClean="0">
                <a:solidFill>
                  <a:schemeClr val="tx1"/>
                </a:solidFill>
              </a:rPr>
              <a:t>Pipeline to replace canal, reducing losses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899" y="5331768"/>
            <a:ext cx="3874779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ZA" sz="3200" dirty="0"/>
              <a:t>Scenarios in </a:t>
            </a:r>
            <a:r>
              <a:rPr lang="en-ZA" sz="3200" dirty="0" smtClean="0"/>
              <a:t>context</a:t>
            </a:r>
          </a:p>
          <a:p>
            <a:pPr algn="ctr"/>
            <a:r>
              <a:rPr lang="en-ZA" sz="3200" dirty="0" smtClean="0"/>
              <a:t> </a:t>
            </a:r>
            <a:r>
              <a:rPr lang="en-ZA" sz="3200" dirty="0"/>
              <a:t>of </a:t>
            </a:r>
            <a:r>
              <a:rPr lang="en-ZA" sz="3200" dirty="0" smtClean="0"/>
              <a:t>IUAs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40826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latin typeface="Futura Md BT" panose="020B0602020204020303" pitchFamily="34" charset="0"/>
              </a:rPr>
              <a:t>Scenarios</a:t>
            </a:r>
            <a:endParaRPr sz="3600" b="1" dirty="0">
              <a:latin typeface="Futura Md BT" panose="020B0602020204020303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65858"/>
            <a:ext cx="8229600" cy="52473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Total of 18 scenarios were considered          (see hand-out)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Components were defined at previous </a:t>
            </a:r>
            <a:r>
              <a:rPr lang="en-ZA" sz="2800" dirty="0" err="1">
                <a:latin typeface="Futura Md BT" panose="020B0602020204020303" pitchFamily="34" charset="0"/>
              </a:rPr>
              <a:t>SSC</a:t>
            </a:r>
            <a:endParaRPr lang="en-ZA" sz="2800" dirty="0">
              <a:latin typeface="Futura Md BT" panose="020B0602020204020303" pitchFamily="34" charset="0"/>
            </a:endParaRP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Initial set provided perspective on the boundaries of the variables assessed.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Alternative scenarios was analysed to improve certain aspects – find a balance between protection and use.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Six scenarios were identified for stakeholder evaluations.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38014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10262</TotalTime>
  <Words>863</Words>
  <Application>Microsoft Office PowerPoint</Application>
  <PresentationFormat>On-screen Show (4:3)</PresentationFormat>
  <Paragraphs>202</Paragraphs>
  <Slides>19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Slide 1</vt:lpstr>
      <vt:lpstr>Letaba NWRCS steps</vt:lpstr>
      <vt:lpstr>What are scenarios?</vt:lpstr>
      <vt:lpstr>What are scenarios used for?</vt:lpstr>
      <vt:lpstr>Evaluation of Scenarios</vt:lpstr>
      <vt:lpstr>Letaba River System</vt:lpstr>
      <vt:lpstr>Scenarios in context of IUAs</vt:lpstr>
      <vt:lpstr>Slide 8</vt:lpstr>
      <vt:lpstr>Scenarios</vt:lpstr>
      <vt:lpstr>Present Day Scenario (1 of 6)</vt:lpstr>
      <vt:lpstr>REC Scenario (2 of 6)</vt:lpstr>
      <vt:lpstr>Scenario 5 (3 of 6)</vt:lpstr>
      <vt:lpstr>Scenario 6 (4 of 6)</vt:lpstr>
      <vt:lpstr>Scenario 9 (5 of 6)</vt:lpstr>
      <vt:lpstr>Scenario 10 (6 of 6)</vt:lpstr>
      <vt:lpstr>Catchment Analysis </vt:lpstr>
      <vt:lpstr>Slide 17</vt:lpstr>
      <vt:lpstr>Water supply summary</vt:lpstr>
      <vt:lpstr>Questions for clarification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nengovhelar</cp:lastModifiedBy>
  <cp:revision>333</cp:revision>
  <cp:lastPrinted>2013-10-03T06:41:32Z</cp:lastPrinted>
  <dcterms:created xsi:type="dcterms:W3CDTF">2012-08-01T10:33:21Z</dcterms:created>
  <dcterms:modified xsi:type="dcterms:W3CDTF">2014-03-17T08:10:36Z</dcterms:modified>
</cp:coreProperties>
</file>